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1" r:id="rId6"/>
    <p:sldMasterId id="2147483725" r:id="rId7"/>
    <p:sldMasterId id="2147483756" r:id="rId8"/>
    <p:sldMasterId id="2147483768" r:id="rId9"/>
    <p:sldMasterId id="2147483792" r:id="rId10"/>
  </p:sldMasterIdLst>
  <p:notesMasterIdLst>
    <p:notesMasterId r:id="rId43"/>
  </p:notesMasterIdLst>
  <p:sldIdLst>
    <p:sldId id="367" r:id="rId11"/>
    <p:sldId id="2436" r:id="rId12"/>
    <p:sldId id="2412" r:id="rId13"/>
    <p:sldId id="1925" r:id="rId14"/>
    <p:sldId id="1928" r:id="rId15"/>
    <p:sldId id="2183" r:id="rId16"/>
    <p:sldId id="441" r:id="rId17"/>
    <p:sldId id="2414" r:id="rId18"/>
    <p:sldId id="2165" r:id="rId19"/>
    <p:sldId id="2155" r:id="rId20"/>
    <p:sldId id="2430" r:id="rId21"/>
    <p:sldId id="497" r:id="rId22"/>
    <p:sldId id="1922" r:id="rId23"/>
    <p:sldId id="1921" r:id="rId24"/>
    <p:sldId id="2437" r:id="rId25"/>
    <p:sldId id="464" r:id="rId26"/>
    <p:sldId id="2191" r:id="rId27"/>
    <p:sldId id="2433" r:id="rId28"/>
    <p:sldId id="2145" r:id="rId29"/>
    <p:sldId id="2418" r:id="rId30"/>
    <p:sldId id="2422" r:id="rId31"/>
    <p:sldId id="2159" r:id="rId32"/>
    <p:sldId id="384" r:id="rId33"/>
    <p:sldId id="496" r:id="rId34"/>
    <p:sldId id="1920" r:id="rId35"/>
    <p:sldId id="2434" r:id="rId36"/>
    <p:sldId id="2190" r:id="rId37"/>
    <p:sldId id="297" r:id="rId38"/>
    <p:sldId id="508" r:id="rId39"/>
    <p:sldId id="2400" r:id="rId40"/>
    <p:sldId id="317" r:id="rId41"/>
    <p:sldId id="346" r:id="rId42"/>
  </p:sldIdLst>
  <p:sldSz cx="24379238" cy="13684250"/>
  <p:notesSz cx="6797675" cy="9926638"/>
  <p:defaultTextStyle>
    <a:defPPr>
      <a:defRPr lang="en-US"/>
    </a:defPPr>
    <a:lvl1pPr marL="0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1pPr>
    <a:lvl2pPr marL="1087376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2pPr>
    <a:lvl3pPr marL="2174751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3pPr>
    <a:lvl4pPr marL="3262127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4pPr>
    <a:lvl5pPr marL="4349500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5pPr>
    <a:lvl6pPr marL="5436878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6pPr>
    <a:lvl7pPr marL="6524253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7pPr>
    <a:lvl8pPr marL="7611629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8pPr>
    <a:lvl9pPr marL="8699004" algn="l" defTabSz="1087376" rtl="0" eaLnBrk="1" latinLnBrk="0" hangingPunct="1">
      <a:defRPr sz="43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6" userDrawn="1">
          <p15:clr>
            <a:srgbClr val="A4A3A4"/>
          </p15:clr>
        </p15:guide>
        <p15:guide id="2" pos="7679" userDrawn="1">
          <p15:clr>
            <a:srgbClr val="A4A3A4"/>
          </p15:clr>
        </p15:guide>
        <p15:guide id="3" orient="horz" pos="3584" userDrawn="1">
          <p15:clr>
            <a:srgbClr val="A4A3A4"/>
          </p15:clr>
        </p15:guide>
        <p15:guide id="4" pos="52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520"/>
    <a:srgbClr val="F37321"/>
    <a:srgbClr val="C5612D"/>
    <a:srgbClr val="31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1" autoAdjust="0"/>
    <p:restoredTop sz="82175" autoAdjust="0"/>
  </p:normalViewPr>
  <p:slideViewPr>
    <p:cSldViewPr snapToObjects="1">
      <p:cViewPr varScale="1">
        <p:scale>
          <a:sx n="31" d="100"/>
          <a:sy n="31" d="100"/>
        </p:scale>
        <p:origin x="748" y="48"/>
      </p:cViewPr>
      <p:guideLst>
        <p:guide orient="horz" pos="8166"/>
        <p:guide pos="7679"/>
        <p:guide orient="horz" pos="3584"/>
        <p:guide pos="52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vi\Downloads\Kandidatanalyse%202024%20-%20Tabelrap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vi\Downloads\Kandidatanalyse%202024%20-%20Tabelrap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vi\Downloads\Kandidatanalyse%202024%20-%20Tabelrappor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44455509904993E-2"/>
          <c:y val="3.541089468238804E-2"/>
          <c:w val="0.92260003280671399"/>
          <c:h val="0.76181907441049923"/>
        </c:manualLayout>
      </c:layout>
      <c:lineChart>
        <c:grouping val="standard"/>
        <c:varyColors val="0"/>
        <c:ser>
          <c:idx val="0"/>
          <c:order val="0"/>
          <c:tx>
            <c:strRef>
              <c:f>'Thomas - grafer'!$CF$3</c:f>
              <c:strCache>
                <c:ptCount val="1"/>
                <c:pt idx="0">
                  <c:v>Ja, jeg har hjemmeboende børn</c:v>
                </c:pt>
              </c:strCache>
            </c:strRef>
          </c:tx>
          <c:spPr>
            <a:ln w="28575" cap="rnd">
              <a:solidFill>
                <a:srgbClr val="DECABE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'Thomas - grafer'!$CG$1:$CI$2</c:f>
              <c:strCache>
                <c:ptCount val="3"/>
                <c:pt idx="0">
                  <c:v>18-34 år</c:v>
                </c:pt>
                <c:pt idx="1">
                  <c:v>35-50 år</c:v>
                </c:pt>
                <c:pt idx="2">
                  <c:v>50+ år</c:v>
                </c:pt>
              </c:strCache>
            </c:strRef>
          </c:cat>
          <c:val>
            <c:numRef>
              <c:f>'Thomas - grafer'!$CG$3:$CI$3</c:f>
              <c:numCache>
                <c:formatCode>0%</c:formatCode>
                <c:ptCount val="3"/>
                <c:pt idx="0">
                  <c:v>0.18099999999999999</c:v>
                </c:pt>
                <c:pt idx="1">
                  <c:v>0.16600000000000001</c:v>
                </c:pt>
                <c:pt idx="2">
                  <c:v>0.121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3A-4B74-8981-80A5AD69F730}"/>
            </c:ext>
          </c:extLst>
        </c:ser>
        <c:ser>
          <c:idx val="1"/>
          <c:order val="1"/>
          <c:tx>
            <c:strRef>
              <c:f>'Thomas - grafer'!$CF$4</c:f>
              <c:strCache>
                <c:ptCount val="1"/>
                <c:pt idx="0">
                  <c:v>Nej, jeg har ikke hjemmeboende børn</c:v>
                </c:pt>
              </c:strCache>
            </c:strRef>
          </c:tx>
          <c:spPr>
            <a:ln w="28575" cap="rnd">
              <a:solidFill>
                <a:srgbClr val="594B4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'Thomas - grafer'!$CG$1:$CI$2</c:f>
              <c:strCache>
                <c:ptCount val="3"/>
                <c:pt idx="0">
                  <c:v>18-34 år</c:v>
                </c:pt>
                <c:pt idx="1">
                  <c:v>35-50 år</c:v>
                </c:pt>
                <c:pt idx="2">
                  <c:v>50+ år</c:v>
                </c:pt>
              </c:strCache>
            </c:strRef>
          </c:cat>
          <c:val>
            <c:numRef>
              <c:f>'Thomas - grafer'!$CG$4:$CI$4</c:f>
              <c:numCache>
                <c:formatCode>0%</c:formatCode>
                <c:ptCount val="3"/>
                <c:pt idx="0">
                  <c:v>0.113</c:v>
                </c:pt>
                <c:pt idx="1">
                  <c:v>0.151</c:v>
                </c:pt>
                <c:pt idx="2">
                  <c:v>0.10100000000000001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3A-4B74-8981-80A5AD69F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7390832"/>
        <c:axId val="1847381712"/>
      </c:lineChart>
      <c:catAx>
        <c:axId val="184739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47381712"/>
        <c:crosses val="autoZero"/>
        <c:auto val="1"/>
        <c:lblAlgn val="ctr"/>
        <c:lblOffset val="100"/>
        <c:noMultiLvlLbl val="0"/>
      </c:catAx>
      <c:valAx>
        <c:axId val="184738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4739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3.1912478646861822E-2"/>
          <c:y val="0.87710942876199016"/>
          <c:w val="0.9202732700843459"/>
          <c:h val="0.10693878523917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'Thomas - grafer'!$BC$4</c:f>
              <c:strCache>
                <c:ptCount val="1"/>
                <c:pt idx="0">
                  <c:v>Andel der trives på job</c:v>
                </c:pt>
              </c:strCache>
            </c:strRef>
          </c:tx>
          <c:spPr>
            <a:ln w="44450" cap="rnd">
              <a:solidFill>
                <a:srgbClr val="DECABE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'Thomas - grafer'!$BD$3:$BG$3</c:f>
              <c:strCache>
                <c:ptCount val="4"/>
                <c:pt idx="0">
                  <c:v>2019 </c:v>
                </c:pt>
                <c:pt idx="1">
                  <c:v>2020 </c:v>
                </c:pt>
                <c:pt idx="2">
                  <c:v>2023 </c:v>
                </c:pt>
                <c:pt idx="3">
                  <c:v>2024 </c:v>
                </c:pt>
              </c:strCache>
            </c:strRef>
          </c:cat>
          <c:val>
            <c:numRef>
              <c:f>'Thomas - grafer'!$BD$4:$BG$4</c:f>
              <c:numCache>
                <c:formatCode>0%</c:formatCode>
                <c:ptCount val="4"/>
                <c:pt idx="0">
                  <c:v>0.48</c:v>
                </c:pt>
                <c:pt idx="1">
                  <c:v>0.48</c:v>
                </c:pt>
                <c:pt idx="2">
                  <c:v>0.49</c:v>
                </c:pt>
                <c:pt idx="3">
                  <c:v>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62-48E9-95B3-BCB2E2A2A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7402832"/>
        <c:axId val="1847403312"/>
      </c:lineChart>
      <c:catAx>
        <c:axId val="184740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47403312"/>
        <c:crosses val="autoZero"/>
        <c:auto val="1"/>
        <c:lblAlgn val="ctr"/>
        <c:lblOffset val="100"/>
        <c:noMultiLvlLbl val="0"/>
      </c:catAx>
      <c:valAx>
        <c:axId val="1847403312"/>
        <c:scaling>
          <c:orientation val="minMax"/>
          <c:max val="0.53"/>
          <c:min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84740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21399845059007352"/>
          <c:y val="5.7997916334316939E-2"/>
          <c:w val="0.56093307612164456"/>
          <c:h val="0.78816321037804538"/>
        </c:manualLayout>
      </c:layout>
      <c:pieChart>
        <c:varyColors val="1"/>
        <c:ser>
          <c:idx val="0"/>
          <c:order val="0"/>
          <c:tx>
            <c:strRef>
              <c:f>'Thomas - grafer'!$DK$6</c:f>
              <c:strCache>
                <c:ptCount val="1"/>
              </c:strCache>
            </c:strRef>
          </c:tx>
          <c:spPr>
            <a:solidFill>
              <a:srgbClr val="594B42"/>
            </a:solidFill>
          </c:spPr>
          <c:dPt>
            <c:idx val="0"/>
            <c:bubble3D val="0"/>
            <c:spPr>
              <a:solidFill>
                <a:srgbClr val="DECAB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66-451D-AD08-1F7254FD50B5}"/>
              </c:ext>
            </c:extLst>
          </c:dPt>
          <c:dPt>
            <c:idx val="1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66-451D-AD08-1F7254FD50B5}"/>
              </c:ext>
            </c:extLst>
          </c:dPt>
          <c:dPt>
            <c:idx val="2"/>
            <c:bubble3D val="0"/>
            <c:spPr>
              <a:solidFill>
                <a:srgbClr val="594B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66-451D-AD08-1F7254FD50B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647C2F7-3FC5-421F-8738-A89AD3D5F006}" type="VALUE">
                      <a:rPr lang="en-US">
                        <a:solidFill>
                          <a:srgbClr val="404040"/>
                        </a:solidFill>
                      </a:rPr>
                      <a:pPr/>
                      <a:t>[VÆRDI]</a:t>
                    </a:fld>
                    <a:endParaRPr lang="da-DK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66-451D-AD08-1F7254FD50B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F66-451D-AD08-1F7254FD50B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F66-451D-AD08-1F7254FD50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'Thomas - grafer'!$DJ$7:$DJ$9</c:f>
              <c:strCache>
                <c:ptCount val="3"/>
                <c:pt idx="0">
                  <c:v>Ja </c:v>
                </c:pt>
                <c:pt idx="1">
                  <c:v>Nej, men jeg er åben, hvis nogen henvender sig med et godt job-tilbud </c:v>
                </c:pt>
                <c:pt idx="2">
                  <c:v>Nej, jeg bliver, hvor jeg er </c:v>
                </c:pt>
              </c:strCache>
            </c:strRef>
          </c:cat>
          <c:val>
            <c:numRef>
              <c:f>'Thomas - grafer'!$DK$7:$DK$9</c:f>
              <c:numCache>
                <c:formatCode>0%</c:formatCode>
                <c:ptCount val="3"/>
                <c:pt idx="0">
                  <c:v>0.05</c:v>
                </c:pt>
                <c:pt idx="1">
                  <c:v>0.41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66-451D-AD08-1F7254FD50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332F2C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rgbClr val="332F2C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rgbClr val="332F2C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0.13106597222222222"/>
          <c:y val="0.8409304169994275"/>
          <c:w val="0.83814326334208222"/>
          <c:h val="0.15906958300057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332F2C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9916-F4AB-4186-938D-4B840BEEE8B7}" type="datetimeFigureOut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41425"/>
            <a:ext cx="59658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03867-E2DE-4DAB-9093-8021675C85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143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1pPr>
    <a:lvl2pPr marL="764519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2pPr>
    <a:lvl3pPr marL="1529039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3pPr>
    <a:lvl4pPr marL="2293558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4pPr>
    <a:lvl5pPr marL="3058076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5pPr>
    <a:lvl6pPr marL="3822595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6pPr>
    <a:lvl7pPr marL="4587114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7pPr>
    <a:lvl8pPr marL="5351633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8pPr>
    <a:lvl9pPr marL="6116153" algn="l" defTabSz="1529039" rtl="0" eaLnBrk="1" latinLnBrk="0" hangingPunct="1">
      <a:defRPr sz="20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4138" y="744538"/>
            <a:ext cx="66294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0D6D8-7D7B-4FB4-8CE1-24EFB9E9612A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8296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Trivsel ser ud til at være rekordhøj ift. tidligere år. Vi har ikke på noget andet tidspunkt målt højere trivsel. Bortset fra de unge, så vokser trivslen hos øvrige aldersgrupper.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7DDEE-AC72-4C94-8828-33C0D29CCEA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4713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SAVNER MINE KOLLEGAER….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2C29-D180-4C97-8B71-727E23BB8FF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3254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3867-E2DE-4DAB-9093-8021675C85E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713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3867-E2DE-4DAB-9093-8021675C85E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316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70% af dem, som siger, at de har en dårlig leder, vil gerne væk. </a:t>
            </a:r>
          </a:p>
          <a:p>
            <a:pPr algn="l"/>
            <a:endParaRPr lang="da-DK" sz="1800" b="0" i="0" u="none" strike="noStrike" baseline="0">
              <a:solidFill>
                <a:srgbClr val="000000"/>
              </a:solidFill>
              <a:latin typeface="Poppins Light" panose="00000400000000000000" pitchFamily="2" charset="0"/>
            </a:endParaRP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67% af dem, som føler sig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forbigåede ved forfremmelser, vil gerne væk. </a:t>
            </a:r>
          </a:p>
          <a:p>
            <a:pPr algn="l"/>
            <a:endParaRPr lang="da-DK" sz="1800" b="0" i="0" u="none" strike="noStrike" baseline="0">
              <a:solidFill>
                <a:srgbClr val="000000"/>
              </a:solidFill>
              <a:latin typeface="Poppins Light" panose="00000400000000000000" pitchFamily="2" charset="0"/>
            </a:endParaRPr>
          </a:p>
          <a:p>
            <a:pPr algn="l"/>
            <a:r>
              <a:rPr lang="da-DK" sz="1800" b="0" i="0" u="none" strike="noStrike" baseline="0">
                <a:latin typeface="Poppins Light" panose="00000400000000000000" pitchFamily="2" charset="0"/>
              </a:rPr>
              <a:t>63% af dem, som ofte føler sig stressede på arbejde, vil gerne væk.</a:t>
            </a:r>
          </a:p>
          <a:p>
            <a:pPr algn="l"/>
            <a:endParaRPr lang="da-DK" sz="1800" b="0" i="0" u="none" strike="noStrike" baseline="0">
              <a:solidFill>
                <a:srgbClr val="000000"/>
              </a:solidFill>
              <a:latin typeface="Poppins Light" panose="00000400000000000000" pitchFamily="2" charset="0"/>
            </a:endParaRP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59% af dem, som oplever mindre tid til </a:t>
            </a:r>
            <a:r>
              <a:rPr lang="da-DK" sz="1800" b="0" i="0" u="none" strike="noStrike" baseline="0" err="1">
                <a:latin typeface="Poppins Light" panose="00000400000000000000" pitchFamily="2" charset="0"/>
              </a:rPr>
              <a:t>kompetence-udvikling</a:t>
            </a:r>
            <a:r>
              <a:rPr lang="da-DK" sz="1800" b="0" i="0" u="none" strike="noStrike" baseline="0">
                <a:latin typeface="Poppins Light" panose="00000400000000000000" pitchFamily="2" charset="0"/>
              </a:rPr>
              <a:t>, vil gerne væk.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755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4138" y="744538"/>
            <a:ext cx="66294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Trivsel er den ting der gør, om vi bliver i </a:t>
            </a:r>
            <a:r>
              <a:rPr lang="da-DK" dirty="0" err="1"/>
              <a:t>jobbet…markedsvilkår</a:t>
            </a:r>
            <a:r>
              <a:rPr lang="da-DK" dirty="0"/>
              <a:t> har gjort sit indtog på valg af arbejdsplads…</a:t>
            </a:r>
          </a:p>
          <a:p>
            <a:r>
              <a:rPr lang="da-DK" dirty="0"/>
              <a:t>Demografien kommer….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0D6D8-7D7B-4FB4-8CE1-24EFB9E9612A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957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De ældste værdsætter, at deres leder ‘kun blander sig når jeg spørger’, mens de yngre i højere grad ønsker, at deres leder ‘hjælper mig med at finde løsninger'.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De unge ser gerne, at lederen interesserer sig for personen bag medarbejderen.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Kvinder værdsætter i højere grad end mænd, at deres leder ‘hjælper mig med at finde løsninger’. Omvendt værdsætter mænd mere ledere, som 'er gode til at uddelegere'.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69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4138" y="744538"/>
            <a:ext cx="66294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Trivsel er den ting der gør, om vi bliver i </a:t>
            </a:r>
            <a:r>
              <a:rPr lang="da-DK" dirty="0" err="1"/>
              <a:t>jobbet…markedsvilkår</a:t>
            </a:r>
            <a:r>
              <a:rPr lang="da-DK" dirty="0"/>
              <a:t> har gjort sit indtog på valg af arbejdsplads…</a:t>
            </a:r>
          </a:p>
          <a:p>
            <a:r>
              <a:rPr lang="da-DK" dirty="0"/>
              <a:t>Demografien kommer….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0D6D8-7D7B-4FB4-8CE1-24EFB9E9612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61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da-DK" dirty="0"/>
              <a:t>Hvilke bevægelser ser I ?</a:t>
            </a:r>
          </a:p>
          <a:p>
            <a:pPr marL="457200" indent="-457200">
              <a:buAutoNum type="arabicParenR"/>
            </a:pPr>
            <a:r>
              <a:rPr lang="da-DK" dirty="0"/>
              <a:t>Kollegaer, chefen og dygtiggørelse falder i betydning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546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altLang="da-DK" b="1" dirty="0"/>
              <a:t>Der sidder holdninger derude! </a:t>
            </a:r>
          </a:p>
          <a:p>
            <a:pPr>
              <a:spcBef>
                <a:spcPct val="0"/>
              </a:spcBef>
            </a:pPr>
            <a:endParaRPr lang="da-DK" altLang="da-DK" b="0" dirty="0"/>
          </a:p>
        </p:txBody>
      </p:sp>
      <p:sp>
        <p:nvSpPr>
          <p:cNvPr id="4813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216" indent="-29623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4948" indent="-23699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8927" indent="-23699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2907" indent="-23699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6886" indent="-2369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0865" indent="-2369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4844" indent="-2369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28824" indent="-23699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955F96-C681-4AA9-AD8D-BC82F2391E0F}" type="slidenum">
              <a:rPr lang="da-DK" altLang="da-DK">
                <a:solidFill>
                  <a:srgbClr val="000000"/>
                </a:solidFill>
              </a:rPr>
              <a:pPr/>
              <a:t>23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6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er ingen grund til at blæse teksten op, så det fylder hele </a:t>
            </a:r>
            <a:r>
              <a:rPr lang="da-DK" dirty="0" err="1"/>
              <a:t>slidet</a:t>
            </a:r>
            <a:r>
              <a:rPr lang="da-DK" dirty="0"/>
              <a:t> – det risikerer at larme/støje. </a:t>
            </a:r>
          </a:p>
          <a:p>
            <a:r>
              <a:rPr lang="da-DK" dirty="0"/>
              <a:t>Jeg har fjernet bullets. Hvis du klikker budskaberne frem en ad gangen, behøves bullets ikke. Det er lidt 90-agtigt at bruge bullets. De er ikke et ”must” her, hvor teksten er skaleret ned i størrelse.</a:t>
            </a:r>
          </a:p>
          <a:p>
            <a:endParaRPr lang="da-DK" dirty="0"/>
          </a:p>
          <a:p>
            <a:r>
              <a:rPr lang="da-DK" dirty="0"/>
              <a:t>I dit dokument faldt konklusionerne/budskaberne over flere linjer. Her er hvert budskab formidlet på én linje, som ikke er ”for lange” – det skaber et bedre overblik og er nemmere at afkode. Det er små detaljer, men det er det, der bidrager til læsevenligheden og gør det lidt mere lækkert.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5060F-CCB0-4052-8083-41CA218E3AD9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155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a-DK" altLang="da-DK" dirty="0"/>
              <a:t>Lige umiddelbart mere kræsent end ”offer” for manglende arbejdskraft…</a:t>
            </a:r>
          </a:p>
        </p:txBody>
      </p:sp>
      <p:sp>
        <p:nvSpPr>
          <p:cNvPr id="4813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4" indent="-29674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6961" indent="-2373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1745" indent="-2373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6530" indent="-2373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11315" indent="-2373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099" indent="-2373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60883" indent="-2373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5668" indent="-2373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55F96-C681-4AA9-AD8D-BC82F2391E0F}" type="slidenum">
              <a:rPr kumimoji="0" lang="da-DK" altLang="da-D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108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13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4138" y="744538"/>
            <a:ext cx="66294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Trivsel er den ting der gør, om vi bliver i </a:t>
            </a:r>
            <a:r>
              <a:rPr lang="da-DK" dirty="0" err="1"/>
              <a:t>jobbet…markedsvilkår</a:t>
            </a:r>
            <a:r>
              <a:rPr lang="da-DK" dirty="0"/>
              <a:t> har gjort sit indtog på valg af arbejdsplads…</a:t>
            </a:r>
          </a:p>
          <a:p>
            <a:r>
              <a:rPr lang="da-DK" dirty="0"/>
              <a:t>Demografien kommer….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0D6D8-7D7B-4FB4-8CE1-24EFB9E9612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16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46% af respondenterne er åbne for nye jobmuligheder.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Kun 5% er aktive jobsøgere.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20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3867-E2DE-4DAB-9093-8021675C85E6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8290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5060F-CCB0-4052-8083-41CA218E3AD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8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84138" y="744538"/>
            <a:ext cx="66294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Trivsel er den ting der gør, om vi bliver i </a:t>
            </a:r>
            <a:r>
              <a:rPr lang="da-DK" dirty="0" err="1"/>
              <a:t>jobbet…markedsvilkår</a:t>
            </a:r>
            <a:r>
              <a:rPr lang="da-DK" dirty="0"/>
              <a:t> har gjort sit indtog på valg af arbejdsplads…</a:t>
            </a:r>
          </a:p>
          <a:p>
            <a:r>
              <a:rPr lang="da-DK" dirty="0"/>
              <a:t>Demografien kommer….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0D6D8-7D7B-4FB4-8CE1-24EFB9E9612A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01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11. Marts 2020 – ”Store konsekvenser” pressemødet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2C29-D180-4C97-8B71-727E23BB8FF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98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SAVNER MINE KOLLEGAER….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2C29-D180-4C97-8B71-727E23BB8FF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9367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Medium" panose="00000600000000000000" pitchFamily="2" charset="0"/>
              </a:rPr>
              <a:t>Vi finder interessante ændringer over tid: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Dygtiggørelse og avancement ser mindre vigtig ud i dag end tidligere. Måske et udtryk for, at arbejde generelt er mindre betydningsfuldt. (se Kandidatanalysen 2023).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Løn og fleksibilitet er vokset i betydning. To faktorer, der har betydning for vores fritid.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Relationer til chef og kollegaer er fladet ud i betydning. Måske en konsekvens af de hybride arbejdspladser, som opstod efter </a:t>
            </a:r>
            <a:r>
              <a:rPr lang="da-DK" sz="1800" b="0" i="0" u="none" strike="noStrike" baseline="0" err="1">
                <a:latin typeface="Poppins Light" panose="00000400000000000000" pitchFamily="2" charset="0"/>
              </a:rPr>
              <a:t>corona</a:t>
            </a:r>
            <a:r>
              <a:rPr lang="da-DK" sz="1800" b="0" i="0" u="none" strike="noStrike" baseline="0">
                <a:latin typeface="Poppins Light" panose="00000400000000000000" pitchFamily="2" charset="0"/>
              </a:rPr>
              <a:t>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95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 forventer at arbejdspladsen forholder sig til ens generelle sundhed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3867-E2DE-4DAB-9093-8021675C85E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7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selvvalgte – det tilpassede..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3867-E2DE-4DAB-9093-8021675C85E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27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Der er lidt højere stress-niveau blandt dem, som ikke er gift. </a:t>
            </a:r>
          </a:p>
          <a:p>
            <a:r>
              <a:rPr lang="da-DK" sz="1800" b="0" i="0" u="none" strike="noStrike" baseline="0">
                <a:latin typeface="Poppins Light" panose="00000400000000000000" pitchFamily="2" charset="0"/>
              </a:rPr>
              <a:t>I alle aldersgrupper ser hjemmeboende børn ud til at udløse forhøjet stress-risiko. 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7DDEE-AC72-4C94-8828-33C0D29CCEA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81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ballisager.sharepoint.com/:f:/r/sites/balnet/Dokumenter/Kommunikation/Kommunikation%20-%20for%20alle/2024%20-%20Danmarks%20foretrukne%20HR-partner%20-%20Logo,%20skabeloner,%20billeder/Fotos/Billedebank%20-%20ballisager?csf=1&amp;web=1&amp;e=nBEva9" TargetMode="External"/><Relationship Id="rId9" Type="http://schemas.openxmlformats.org/officeDocument/2006/relationships/image" Target="../media/image21.sv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ballisager.sharepoint.com/:f:/r/sites/balnet/Dokumenter/Kommunikation/Kommunikation%20-%20for%20alle/2024%20-%20Danmarks%20foretrukne%20HR-partner%20-%20Logo,%20skabeloner,%20billeder/Fotos/Billedebank%20-%20ballisager?csf=1&amp;web=1&amp;e=nBEva9" TargetMode="External"/><Relationship Id="rId9" Type="http://schemas.openxmlformats.org/officeDocument/2006/relationships/image" Target="../media/image21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8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ballisager.sharepoint.com/:f:/r/sites/balnet/Dokumenter/Kommunikation/Kommunikation%20-%20for%20alle/2024%20-%20Danmarks%20foretrukne%20HR-partner%20-%20Logo,%20skabeloner,%20billeder/Fotos/Billedebank%20-%20ballisager?csf=1&amp;web=1&amp;e=nBEva9" TargetMode="External"/><Relationship Id="rId9" Type="http://schemas.openxmlformats.org/officeDocument/2006/relationships/image" Target="../media/image21.sv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446" y="4250990"/>
            <a:ext cx="20722352" cy="2933245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889" y="7754408"/>
            <a:ext cx="17065466" cy="3497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3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5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4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5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8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9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00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83885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7" y="544838"/>
            <a:ext cx="8020600" cy="2318720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1606" y="544839"/>
            <a:ext cx="13628671" cy="11679128"/>
          </a:xfrm>
        </p:spPr>
        <p:txBody>
          <a:bodyPr/>
          <a:lstStyle>
            <a:lvl1pPr>
              <a:defRPr sz="6452"/>
            </a:lvl1pPr>
            <a:lvl2pPr>
              <a:defRPr sz="5610"/>
            </a:lvl2pPr>
            <a:lvl3pPr>
              <a:defRPr sz="4769"/>
            </a:lvl3pPr>
            <a:lvl4pPr>
              <a:defRPr sz="3927"/>
            </a:lvl4pPr>
            <a:lvl5pPr>
              <a:defRPr sz="3927"/>
            </a:lvl5pPr>
            <a:lvl6pPr>
              <a:defRPr sz="3927"/>
            </a:lvl6pPr>
            <a:lvl7pPr>
              <a:defRPr sz="3927"/>
            </a:lvl7pPr>
            <a:lvl8pPr>
              <a:defRPr sz="3927"/>
            </a:lvl8pPr>
            <a:lvl9pPr>
              <a:defRPr sz="392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967" y="2863557"/>
            <a:ext cx="8020600" cy="9360408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1075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502" y="9578975"/>
            <a:ext cx="14627543" cy="1130853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502" y="1222714"/>
            <a:ext cx="14627543" cy="8210550"/>
          </a:xfrm>
        </p:spPr>
        <p:txBody>
          <a:bodyPr/>
          <a:lstStyle>
            <a:lvl1pPr marL="0" indent="0">
              <a:buNone/>
              <a:defRPr sz="6452"/>
            </a:lvl1pPr>
            <a:lvl2pPr marL="911945" indent="0">
              <a:buNone/>
              <a:defRPr sz="5610"/>
            </a:lvl2pPr>
            <a:lvl3pPr marL="1823888" indent="0">
              <a:buNone/>
              <a:defRPr sz="4769"/>
            </a:lvl3pPr>
            <a:lvl4pPr marL="2735833" indent="0">
              <a:buNone/>
              <a:defRPr sz="3927"/>
            </a:lvl4pPr>
            <a:lvl5pPr marL="3647775" indent="0">
              <a:buNone/>
              <a:defRPr sz="3927"/>
            </a:lvl5pPr>
            <a:lvl6pPr marL="4559721" indent="0">
              <a:buNone/>
              <a:defRPr sz="3927"/>
            </a:lvl6pPr>
            <a:lvl7pPr marL="5471664" indent="0">
              <a:buNone/>
              <a:defRPr sz="3927"/>
            </a:lvl7pPr>
            <a:lvl8pPr marL="6383609" indent="0">
              <a:buNone/>
              <a:defRPr sz="3927"/>
            </a:lvl8pPr>
            <a:lvl9pPr marL="7295553" indent="0">
              <a:buNone/>
              <a:defRPr sz="39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502" y="10709829"/>
            <a:ext cx="14627543" cy="1605997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73996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3464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136860" y="779244"/>
            <a:ext cx="7796277" cy="16611159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5328" y="779244"/>
            <a:ext cx="22995209" cy="16611159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3736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446" y="4250990"/>
            <a:ext cx="20722352" cy="2933245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889" y="7754408"/>
            <a:ext cx="17065466" cy="3497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3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5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4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5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8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9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8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6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a-DK" dirty="0"/>
              <a:t>Click to 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6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792" y="8793399"/>
            <a:ext cx="20722352" cy="2717844"/>
          </a:xfrm>
        </p:spPr>
        <p:txBody>
          <a:bodyPr anchor="t"/>
          <a:lstStyle>
            <a:lvl1pPr algn="l">
              <a:defRPr sz="7994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792" y="5799971"/>
            <a:ext cx="20722352" cy="2993429"/>
          </a:xfrm>
        </p:spPr>
        <p:txBody>
          <a:bodyPr anchor="b"/>
          <a:lstStyle>
            <a:lvl1pPr marL="0" indent="0">
              <a:buNone/>
              <a:defRPr sz="3927">
                <a:solidFill>
                  <a:schemeClr val="tx1">
                    <a:tint val="75000"/>
                  </a:schemeClr>
                </a:solidFill>
              </a:defRPr>
            </a:lvl1pPr>
            <a:lvl2pPr marL="911945" indent="0">
              <a:buNone/>
              <a:defRPr sz="3647">
                <a:solidFill>
                  <a:schemeClr val="tx1">
                    <a:tint val="75000"/>
                  </a:schemeClr>
                </a:solidFill>
              </a:defRPr>
            </a:lvl2pPr>
            <a:lvl3pPr marL="1823888" indent="0">
              <a:buNone/>
              <a:defRPr sz="3226">
                <a:solidFill>
                  <a:schemeClr val="tx1">
                    <a:tint val="75000"/>
                  </a:schemeClr>
                </a:solidFill>
              </a:defRPr>
            </a:lvl3pPr>
            <a:lvl4pPr marL="273583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4pPr>
            <a:lvl5pPr marL="36477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5pPr>
            <a:lvl6pPr marL="4559721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6pPr>
            <a:lvl7pPr marL="5471664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7pPr>
            <a:lvl8pPr marL="6383609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8pPr>
            <a:lvl9pPr marL="729555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8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5328" y="4542410"/>
            <a:ext cx="15393627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35278" y="4542410"/>
            <a:ext cx="15397859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8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2" y="548005"/>
            <a:ext cx="21941315" cy="228070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962" y="3063118"/>
            <a:ext cx="10771731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962" y="4339683"/>
            <a:ext cx="10771731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4316" y="3063118"/>
            <a:ext cx="10775962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4316" y="4339683"/>
            <a:ext cx="10775962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2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136860" y="779244"/>
            <a:ext cx="7796277" cy="16611159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5328" y="779244"/>
            <a:ext cx="22995209" cy="16611159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18720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7" y="544838"/>
            <a:ext cx="8020600" cy="2318720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1606" y="544839"/>
            <a:ext cx="13628671" cy="11679128"/>
          </a:xfrm>
        </p:spPr>
        <p:txBody>
          <a:bodyPr/>
          <a:lstStyle>
            <a:lvl1pPr>
              <a:defRPr sz="6452"/>
            </a:lvl1pPr>
            <a:lvl2pPr>
              <a:defRPr sz="5610"/>
            </a:lvl2pPr>
            <a:lvl3pPr>
              <a:defRPr sz="4769"/>
            </a:lvl3pPr>
            <a:lvl4pPr>
              <a:defRPr sz="3927"/>
            </a:lvl4pPr>
            <a:lvl5pPr>
              <a:defRPr sz="3927"/>
            </a:lvl5pPr>
            <a:lvl6pPr>
              <a:defRPr sz="3927"/>
            </a:lvl6pPr>
            <a:lvl7pPr>
              <a:defRPr sz="3927"/>
            </a:lvl7pPr>
            <a:lvl8pPr>
              <a:defRPr sz="3927"/>
            </a:lvl8pPr>
            <a:lvl9pPr>
              <a:defRPr sz="392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967" y="2863557"/>
            <a:ext cx="8020600" cy="9360408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9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502" y="9578975"/>
            <a:ext cx="14627543" cy="1130853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502" y="1222714"/>
            <a:ext cx="14627543" cy="8210550"/>
          </a:xfrm>
        </p:spPr>
        <p:txBody>
          <a:bodyPr/>
          <a:lstStyle>
            <a:lvl1pPr marL="0" indent="0">
              <a:buNone/>
              <a:defRPr sz="6452"/>
            </a:lvl1pPr>
            <a:lvl2pPr marL="911945" indent="0">
              <a:buNone/>
              <a:defRPr sz="5610"/>
            </a:lvl2pPr>
            <a:lvl3pPr marL="1823888" indent="0">
              <a:buNone/>
              <a:defRPr sz="4769"/>
            </a:lvl3pPr>
            <a:lvl4pPr marL="2735833" indent="0">
              <a:buNone/>
              <a:defRPr sz="3927"/>
            </a:lvl4pPr>
            <a:lvl5pPr marL="3647775" indent="0">
              <a:buNone/>
              <a:defRPr sz="3927"/>
            </a:lvl5pPr>
            <a:lvl6pPr marL="4559721" indent="0">
              <a:buNone/>
              <a:defRPr sz="3927"/>
            </a:lvl6pPr>
            <a:lvl7pPr marL="5471664" indent="0">
              <a:buNone/>
              <a:defRPr sz="3927"/>
            </a:lvl7pPr>
            <a:lvl8pPr marL="6383609" indent="0">
              <a:buNone/>
              <a:defRPr sz="3927"/>
            </a:lvl8pPr>
            <a:lvl9pPr marL="7295553" indent="0">
              <a:buNone/>
              <a:defRPr sz="39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502" y="10709829"/>
            <a:ext cx="14627543" cy="1605997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9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3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136860" y="779244"/>
            <a:ext cx="7796277" cy="16611159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5328" y="779244"/>
            <a:ext cx="22995209" cy="16611159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7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D124-7B24-46F9-924F-9D3BDC40885D}" type="datetime1">
              <a:rPr lang="da-DK" smtClean="0"/>
              <a:t>30-09-2024</a:t>
            </a:fld>
            <a:endParaRPr lang="da-DK"/>
          </a:p>
        </p:txBody>
      </p:sp>
      <p:pic>
        <p:nvPicPr>
          <p:cNvPr id="5" name="Billede 4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B96A356F-AD77-2E35-0777-A8D050D14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3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 dirty="0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E154-8AFC-4058-B5F2-C3DA649F681E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1131166" y="11615999"/>
            <a:ext cx="3599297" cy="35916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451164"/>
            <a:ext cx="3656800" cy="123308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 err="1">
                <a:solidFill>
                  <a:schemeClr val="bg1"/>
                </a:solidFill>
              </a:rPr>
              <a:t>Executive</a:t>
            </a:r>
            <a:r>
              <a:rPr lang="da-DK" sz="2794" dirty="0">
                <a:solidFill>
                  <a:schemeClr val="bg1"/>
                </a:solidFill>
              </a:rPr>
              <a:t> Summary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47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>
                <a:solidFill>
                  <a:schemeClr val="bg1"/>
                </a:solidFill>
              </a:rPr>
              <a:pPr/>
              <a:t>‹nr.›</a:t>
            </a:fld>
            <a:endParaRPr lang="da-DK" sz="2394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4FA8EA2-5B5B-7BA0-B3B0-0CE1E1A917DE}"/>
              </a:ext>
            </a:extLst>
          </p:cNvPr>
          <p:cNvSpPr/>
          <p:nvPr userDrawn="1"/>
        </p:nvSpPr>
        <p:spPr>
          <a:xfrm>
            <a:off x="21131166" y="11615999"/>
            <a:ext cx="3599297" cy="35916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F58480E-FC50-B603-0CC6-001CD85522A0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451164"/>
            <a:ext cx="3656800" cy="123308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 err="1">
                <a:solidFill>
                  <a:schemeClr val="bg1"/>
                </a:solidFill>
              </a:rPr>
              <a:t>Executive</a:t>
            </a:r>
            <a:r>
              <a:rPr lang="da-DK" sz="2794" dirty="0">
                <a:solidFill>
                  <a:schemeClr val="bg1"/>
                </a:solidFill>
              </a:rPr>
              <a:t> Summary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D89004F6-8032-58BA-D8DD-B2004F804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45606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Ku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E3D6977C-241E-82AC-FB8F-C6B96F56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3E9F90C-959E-3221-3DF5-B881FC158653}"/>
              </a:ext>
            </a:extLst>
          </p:cNvPr>
          <p:cNvSpPr/>
          <p:nvPr userDrawn="1"/>
        </p:nvSpPr>
        <p:spPr>
          <a:xfrm>
            <a:off x="21131166" y="11615999"/>
            <a:ext cx="3599297" cy="35916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59AF413-9529-7393-610F-EBEAD1856103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451164"/>
            <a:ext cx="3656800" cy="123308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 err="1">
                <a:solidFill>
                  <a:schemeClr val="tx1"/>
                </a:solidFill>
              </a:rPr>
              <a:t>Executive</a:t>
            </a:r>
            <a:r>
              <a:rPr lang="da-DK" sz="2794" dirty="0">
                <a:solidFill>
                  <a:schemeClr val="tx1"/>
                </a:solidFill>
              </a:rPr>
              <a:t> Summary</a:t>
            </a:r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149EEB14-9536-C3CF-9D01-C52FE612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FDAFB4-46BB-4C46-A608-A00292AABD7C}" type="datetime1">
              <a:rPr lang="da-DK" smtClean="0"/>
              <a:pPr/>
              <a:t>30-09-2024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43500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580E-EA41-464D-8477-2FDD846FAAB6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0714922" y="11378659"/>
            <a:ext cx="4319156" cy="431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195" dirty="0">
                <a:solidFill>
                  <a:schemeClr val="tx1"/>
                </a:solidFill>
              </a:rPr>
              <a:t>Rekrutteringskanaler i 2024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tx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8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ilføj baggrundsbillede +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B98C036A-D64D-E1BF-1976-625E7E17B7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BD11C214-2B15-43B4-84BB-5FC1D055F2B5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03567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A4717D56-0828-38BA-BEB4-AE5728798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EBA378E-BE03-4DF4-AEC6-319DB6F36815}"/>
              </a:ext>
            </a:extLst>
          </p:cNvPr>
          <p:cNvSpPr/>
          <p:nvPr userDrawn="1"/>
        </p:nvSpPr>
        <p:spPr>
          <a:xfrm>
            <a:off x="20714922" y="11378659"/>
            <a:ext cx="4319156" cy="431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9C8C284-504E-30AC-C68C-4A81CC6D1C7E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195" dirty="0">
                <a:solidFill>
                  <a:schemeClr val="tx1"/>
                </a:solidFill>
              </a:rPr>
              <a:t>Rekrutteringskanaler i 2024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21A4C3A3-81AC-5E78-C6AA-0E4478232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9" name="Pladsholder til dato 2">
            <a:extLst>
              <a:ext uri="{FF2B5EF4-FFF2-40B4-BE49-F238E27FC236}">
                <a16:creationId xmlns:a16="http://schemas.microsoft.com/office/drawing/2014/main" id="{8850A213-F663-A36F-D11C-6A87C146C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2576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un 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59DEE14-F408-3C8F-5097-1E637C5EBB66}"/>
              </a:ext>
            </a:extLst>
          </p:cNvPr>
          <p:cNvSpPr/>
          <p:nvPr userDrawn="1"/>
        </p:nvSpPr>
        <p:spPr>
          <a:xfrm>
            <a:off x="20714922" y="11378659"/>
            <a:ext cx="4319156" cy="431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B58511B-39CD-7F8D-7386-2E268F6874C8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195" dirty="0">
                <a:solidFill>
                  <a:schemeClr val="tx1"/>
                </a:solidFill>
              </a:rPr>
              <a:t>Rekrutteringskanaler i 2024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8AF3957E-BC33-BAB0-F30A-2BC7E9724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A0ED46DD-EF04-E777-9DD0-910A79A8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7139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51C7-9B78-4D28-AD23-9E9F8EDC4E48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Uopfordret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jobsøgning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tx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08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A4717D56-0828-38BA-BEB4-AE5728798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70F1347-02AA-931B-F065-A0042D0D269F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F7D4008-0452-5F71-7D8B-B7A78BF139A9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Uopfordret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jobsøgning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D12A44B5-7C02-7838-C385-7E22590B1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13" name="Pladsholder til dato 2">
            <a:extLst>
              <a:ext uri="{FF2B5EF4-FFF2-40B4-BE49-F238E27FC236}">
                <a16:creationId xmlns:a16="http://schemas.microsoft.com/office/drawing/2014/main" id="{5D3EBC27-5BC1-6D29-2DE8-FB1ECC94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59994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un 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0F1347-02AA-931B-F065-A0042D0D269F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2DC75E4-1275-21D8-8FDE-0F135219E11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Uopfordret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jobsøgning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DB9DEF3B-0787-1A80-F828-998C9644A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87BEDAEB-E37A-8D9F-3DC6-B73EAFD9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11561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B6EB-F8A1-4CB8-BA9F-511C8E642D4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Det gode CV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tx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833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DAB5E00-8763-2A3F-CA66-92D5F197808C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216465C-E691-94F6-9ECF-0FA688526BB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Det gode CV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DC8B4AD8-2D57-DE65-B713-47DB822F3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9" name="Pladsholder til dato 2">
            <a:extLst>
              <a:ext uri="{FF2B5EF4-FFF2-40B4-BE49-F238E27FC236}">
                <a16:creationId xmlns:a16="http://schemas.microsoft.com/office/drawing/2014/main" id="{4C15E5AE-7D68-94A2-09FB-6B875F51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69964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un tit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FD26886-9856-2F12-CC9E-8B377900DF68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0F0FA2-6856-13B2-8C93-F5879C95ED4B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Det gode CV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D3B96438-2576-E778-E619-99FFD8AFC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9" name="Pladsholder til dato 2">
            <a:extLst>
              <a:ext uri="{FF2B5EF4-FFF2-40B4-BE49-F238E27FC236}">
                <a16:creationId xmlns:a16="http://schemas.microsoft.com/office/drawing/2014/main" id="{06FCD5F8-4E68-F338-3439-7248807D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18627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 dirty="0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FD70-3BDD-481F-8F65-A898F8BF4F3F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1131657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bg1"/>
                </a:solidFill>
              </a:rPr>
              <a:t>Unge, seniorer</a:t>
            </a:r>
          </a:p>
          <a:p>
            <a:pPr algn="r"/>
            <a:r>
              <a:rPr lang="da-DK" sz="2794" dirty="0">
                <a:solidFill>
                  <a:schemeClr val="bg1"/>
                </a:solidFill>
              </a:rPr>
              <a:t> og udlændinge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375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>
                <a:solidFill>
                  <a:schemeClr val="bg1"/>
                </a:solidFill>
              </a:rPr>
              <a:pPr/>
              <a:t>‹nr.›</a:t>
            </a:fld>
            <a:endParaRPr lang="da-DK" sz="2394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229DF68-6857-A0CC-2447-4228D4F88EBF}"/>
              </a:ext>
            </a:extLst>
          </p:cNvPr>
          <p:cNvSpPr/>
          <p:nvPr userDrawn="1"/>
        </p:nvSpPr>
        <p:spPr>
          <a:xfrm>
            <a:off x="21131657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883C36A-64F7-0468-C293-7BD48067034D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bg1"/>
                </a:solidFill>
              </a:rPr>
              <a:t>Unge, seniorer</a:t>
            </a:r>
          </a:p>
          <a:p>
            <a:pPr algn="r"/>
            <a:r>
              <a:rPr lang="da-DK" sz="2794" dirty="0">
                <a:solidFill>
                  <a:schemeClr val="bg1"/>
                </a:solidFill>
              </a:rPr>
              <a:t> og udlændinge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93B57810-257D-C7D4-59C8-0120E2E60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10" name="Pladsholder til dato 2">
            <a:extLst>
              <a:ext uri="{FF2B5EF4-FFF2-40B4-BE49-F238E27FC236}">
                <a16:creationId xmlns:a16="http://schemas.microsoft.com/office/drawing/2014/main" id="{3F339B18-4923-CC91-0FF7-5AE0274B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3074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højre - Tilføj tekst +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81C43E68-CB05-22C0-80D4-024BB1D312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12189619" y="0"/>
            <a:ext cx="12189619" cy="13684250"/>
          </a:xfrm>
          <a:prstGeom prst="flowChartDelay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4105275"/>
            <a:ext cx="10001484" cy="7605530"/>
          </a:xfrm>
        </p:spPr>
        <p:txBody>
          <a:bodyPr>
            <a:normAutofit/>
          </a:bodyPr>
          <a:lstStyle>
            <a:lvl1pPr marL="684223" indent="-684223">
              <a:buFont typeface="Arial" panose="020B0604020202020204" pitchFamily="34" charset="0"/>
              <a:buChar char="•"/>
              <a:defRPr sz="4789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F2E3AA2C-BE15-46AA-8F75-2D681B861AD2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4" y="728561"/>
            <a:ext cx="11034269" cy="2644989"/>
          </a:xfrm>
        </p:spPr>
        <p:txBody>
          <a:bodyPr>
            <a:normAutofit/>
          </a:bodyPr>
          <a:lstStyle>
            <a:lvl1pPr>
              <a:defRPr sz="6385"/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47050E9-2630-37B1-4C71-F4F565E6F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84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un 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7" y="12683273"/>
            <a:ext cx="3492074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A58CB-ADD4-40F7-AB34-7726426DFC08}" type="datetime1">
              <a:rPr lang="da-DK" smtClean="0"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E3D6977C-241E-82AC-FB8F-C6B96F56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FF20015-8569-3745-4A58-E5B001BBC84F}"/>
              </a:ext>
            </a:extLst>
          </p:cNvPr>
          <p:cNvSpPr/>
          <p:nvPr userDrawn="1"/>
        </p:nvSpPr>
        <p:spPr>
          <a:xfrm>
            <a:off x="21131657" y="11579047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FABB8FC-022E-CC59-0929-9AF11A9B9478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Unge, seniorer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 og udlændinge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2BBBA2C6-CAB5-0C80-A640-8C85F9F3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9872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 dirty="0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4EFEF672-3180-89A5-9081-AB9D34B3A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02B9-7B7C-4D84-ABE3-2149395B09C5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7CA92F-1F26-9CFF-A1FE-257DF7C95EF2}"/>
              </a:ext>
            </a:extLst>
          </p:cNvPr>
          <p:cNvSpPr/>
          <p:nvPr userDrawn="1"/>
        </p:nvSpPr>
        <p:spPr>
          <a:xfrm>
            <a:off x="20624232" y="11529248"/>
            <a:ext cx="4319156" cy="431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6E50FB5-7E5B-4C47-4017-CE078644DAE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bg1"/>
                </a:solidFill>
              </a:rPr>
              <a:t>Foretrukne kandidategenskaber</a:t>
            </a:r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7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>
                <a:solidFill>
                  <a:schemeClr val="bg1"/>
                </a:solidFill>
              </a:rPr>
              <a:pPr/>
              <a:t>‹nr.›</a:t>
            </a:fld>
            <a:endParaRPr lang="da-DK" sz="2394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78C3E03-265F-1812-E5D1-DC41C98E1754}"/>
              </a:ext>
            </a:extLst>
          </p:cNvPr>
          <p:cNvSpPr/>
          <p:nvPr userDrawn="1"/>
        </p:nvSpPr>
        <p:spPr>
          <a:xfrm>
            <a:off x="20624232" y="11529248"/>
            <a:ext cx="4319156" cy="431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8173A07-B556-ECEC-88A7-EA2D2B00B003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bg1"/>
                </a:solidFill>
              </a:rPr>
              <a:t>Foretrukne kandidategenskaber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A4EC49C5-C71C-2E5E-FBE6-1E0DFBB45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10" name="Pladsholder til dato 2">
            <a:extLst>
              <a:ext uri="{FF2B5EF4-FFF2-40B4-BE49-F238E27FC236}">
                <a16:creationId xmlns:a16="http://schemas.microsoft.com/office/drawing/2014/main" id="{7421F888-EC42-CD0B-4CDD-DBDFB800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2740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u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E3D6977C-241E-82AC-FB8F-C6B96F56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1A3953A-FC9C-AA3F-498B-74734C92BF1B}"/>
              </a:ext>
            </a:extLst>
          </p:cNvPr>
          <p:cNvSpPr/>
          <p:nvPr userDrawn="1"/>
        </p:nvSpPr>
        <p:spPr>
          <a:xfrm>
            <a:off x="20624232" y="11529248"/>
            <a:ext cx="4319156" cy="431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6D9E8F0-877D-74C5-B129-4D61A9BE2B73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Foretrukne kandidategenskaber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C75B1D10-19FE-F1DD-A969-1349D1594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dato 2">
            <a:extLst>
              <a:ext uri="{FF2B5EF4-FFF2-40B4-BE49-F238E27FC236}">
                <a16:creationId xmlns:a16="http://schemas.microsoft.com/office/drawing/2014/main" id="{ECBA2E24-2276-5A79-F4B0-E287F6A51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FDAFB4-46BB-4C46-A608-A00292AABD7C}" type="datetime1">
              <a:rPr lang="da-DK" smtClean="0"/>
              <a:pPr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29212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1FCCA9E-DC6D-6017-0E54-40DC2B8FC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5"/>
          <a:stretch/>
        </p:blipFill>
        <p:spPr>
          <a:xfrm>
            <a:off x="20712963" y="6777314"/>
            <a:ext cx="3656800" cy="521133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5" name="Billede 14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5144167-24C7-2EC1-9326-2D0DBF0EB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6404-64CE-4BD0-AAA5-FAB19C9E91B5}" type="datetime1">
              <a:rPr lang="da-DK" smtClean="0"/>
              <a:t>30-09-2024</a:t>
            </a:fld>
            <a:endParaRPr lang="da-DK"/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tx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D3C28B3-EDF6-A682-9086-793663D20F75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5E34494-AB24-A4C8-CAA4-11871BACFB8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527209"/>
            <a:ext cx="3656800" cy="88462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Samarbejdet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omkring ledige</a:t>
            </a:r>
          </a:p>
        </p:txBody>
      </p:sp>
    </p:spTree>
    <p:extLst>
      <p:ext uri="{BB962C8B-B14F-4D97-AF65-F5344CB8AC3E}">
        <p14:creationId xmlns:p14="http://schemas.microsoft.com/office/powerpoint/2010/main" val="15887613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3AF71446-5DDA-2D1D-9585-E6F822446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5"/>
          <a:stretch/>
        </p:blipFill>
        <p:spPr>
          <a:xfrm>
            <a:off x="20712963" y="6777314"/>
            <a:ext cx="3656800" cy="521133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86C6263-47B4-2E19-E668-3821E32AAD5F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55673E1-5C80-B9F6-5D25-5660C540A4C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527209"/>
            <a:ext cx="3656800" cy="88462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Samarbejdet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omkring ledige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D90064D4-F5A7-2758-C4CC-7819874D5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8" name="Pladsholder til dato 2">
            <a:extLst>
              <a:ext uri="{FF2B5EF4-FFF2-40B4-BE49-F238E27FC236}">
                <a16:creationId xmlns:a16="http://schemas.microsoft.com/office/drawing/2014/main" id="{600EBFB9-54BC-79A8-C46D-54315A65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05997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un tit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32189E6-DBA1-4F47-923E-049B0FAFCA41}"/>
              </a:ext>
            </a:extLst>
          </p:cNvPr>
          <p:cNvSpPr/>
          <p:nvPr userDrawn="1"/>
        </p:nvSpPr>
        <p:spPr>
          <a:xfrm>
            <a:off x="21376936" y="11851465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CCC246B-A248-BE74-EEE1-2D2596C1BCAD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527209"/>
            <a:ext cx="3656800" cy="88462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Samarbejdet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omkring ledige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1D94C1B3-7A64-22D8-4712-C47CD4504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CD0E32CD-F6B7-42C6-B2FA-E51E5AAB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0833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1C965D02-3448-4A4E-D832-98CD062C8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5"/>
          <a:stretch/>
        </p:blipFill>
        <p:spPr>
          <a:xfrm>
            <a:off x="20712963" y="6777314"/>
            <a:ext cx="3656800" cy="5211331"/>
          </a:xfrm>
          <a:prstGeom prst="rect">
            <a:avLst/>
          </a:prstGeom>
        </p:spPr>
      </p:pic>
      <p:pic>
        <p:nvPicPr>
          <p:cNvPr id="7" name="Billede 6" descr="Et billede, der indeholder skærmbillede, design, målebånd/tommestok/lineal&#10;&#10;Automatisk genereret beskrivelse">
            <a:extLst>
              <a:ext uri="{FF2B5EF4-FFF2-40B4-BE49-F238E27FC236}">
                <a16:creationId xmlns:a16="http://schemas.microsoft.com/office/drawing/2014/main" id="{F758160C-7DE2-7F26-93F1-13CD916A3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7691" b="50000"/>
          <a:stretch/>
        </p:blipFill>
        <p:spPr>
          <a:xfrm>
            <a:off x="0" y="2420966"/>
            <a:ext cx="3269365" cy="442116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25415D4-D36E-598B-306A-02189D2C7945}"/>
              </a:ext>
            </a:extLst>
          </p:cNvPr>
          <p:cNvSpPr/>
          <p:nvPr userDrawn="1"/>
        </p:nvSpPr>
        <p:spPr>
          <a:xfrm>
            <a:off x="-773981" y="-452370"/>
            <a:ext cx="2879438" cy="2873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D75A-0748-4D37-8626-CE93B89A0175}" type="datetime1">
              <a:rPr lang="da-DK" smtClean="0"/>
              <a:t>30-09-2024</a:t>
            </a:fld>
            <a:endParaRPr lang="da-DK"/>
          </a:p>
        </p:txBody>
      </p:sp>
      <p:sp>
        <p:nvSpPr>
          <p:cNvPr id="13" name="Pladsholder til slidenummer 4">
            <a:extLst>
              <a:ext uri="{FF2B5EF4-FFF2-40B4-BE49-F238E27FC236}">
                <a16:creationId xmlns:a16="http://schemas.microsoft.com/office/drawing/2014/main" id="{9C600B70-AF09-20FB-D85B-6C5A9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tx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3A8F327-4F97-6398-9AF1-8431B5E94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AE1B18C-38E4-25BB-3D11-8FC7ACE6D894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D4BFC9C-B7F8-FF74-5BCF-0B239DC17C1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Øvrige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emner</a:t>
            </a:r>
          </a:p>
        </p:txBody>
      </p:sp>
    </p:spTree>
    <p:extLst>
      <p:ext uri="{BB962C8B-B14F-4D97-AF65-F5344CB8AC3E}">
        <p14:creationId xmlns:p14="http://schemas.microsoft.com/office/powerpoint/2010/main" val="30589490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F8559869-CC59-D928-B487-81B982F7C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5"/>
          <a:stretch/>
        </p:blipFill>
        <p:spPr>
          <a:xfrm>
            <a:off x="20712963" y="6777314"/>
            <a:ext cx="3656800" cy="5211331"/>
          </a:xfrm>
          <a:prstGeom prst="rect">
            <a:avLst/>
          </a:prstGeom>
        </p:spPr>
      </p:pic>
      <p:pic>
        <p:nvPicPr>
          <p:cNvPr id="15" name="Billede 14" descr="Et billede, der indeholder skærmbillede, design, målebånd/tommestok/lineal&#10;&#10;Automatisk genereret beskrivelse">
            <a:extLst>
              <a:ext uri="{FF2B5EF4-FFF2-40B4-BE49-F238E27FC236}">
                <a16:creationId xmlns:a16="http://schemas.microsoft.com/office/drawing/2014/main" id="{D2BB411E-B79D-74B8-68D9-AA424A2950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7691"/>
          <a:stretch/>
        </p:blipFill>
        <p:spPr>
          <a:xfrm>
            <a:off x="0" y="2420965"/>
            <a:ext cx="3269365" cy="1126328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B26FBE7-5DCE-D572-F74E-731F27C2ABF9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AE53B3-98EB-3A6F-8FD5-E163AC4F1E99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Øvrige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emner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CD0B59C2-B2A6-CBE1-4C3C-BC509F777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8" name="Pladsholder til dato 2">
            <a:extLst>
              <a:ext uri="{FF2B5EF4-FFF2-40B4-BE49-F238E27FC236}">
                <a16:creationId xmlns:a16="http://schemas.microsoft.com/office/drawing/2014/main" id="{F47D3BF0-4099-30ED-AD30-FC8C3F25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0350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Kun 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57F59E9-F2CF-C67E-E85A-520A3586C35F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/>
              <a:pPr/>
              <a:t>‹nr.›</a:t>
            </a:fld>
            <a:endParaRPr lang="da-DK" sz="2394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402" y="728561"/>
            <a:ext cx="16669030" cy="2644989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AB87D44-9785-2E74-DB75-1510A86802ED}"/>
              </a:ext>
            </a:extLst>
          </p:cNvPr>
          <p:cNvSpPr/>
          <p:nvPr userDrawn="1"/>
        </p:nvSpPr>
        <p:spPr>
          <a:xfrm>
            <a:off x="21533023" y="11988644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5FDB515-5F41-FDD8-1BCC-8A8A458C197D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7"/>
            <a:ext cx="3656800" cy="10093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 dirty="0">
                <a:solidFill>
                  <a:schemeClr val="tx1"/>
                </a:solidFill>
              </a:rPr>
              <a:t>Øvrige </a:t>
            </a:r>
          </a:p>
          <a:p>
            <a:pPr algn="r"/>
            <a:r>
              <a:rPr lang="da-DK" sz="2794" dirty="0">
                <a:solidFill>
                  <a:schemeClr val="tx1"/>
                </a:solidFill>
              </a:rPr>
              <a:t>emner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EBED01D5-1671-2EF8-EFAE-01254D7FC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3402" y="3546032"/>
            <a:ext cx="13568348" cy="1455675"/>
          </a:xfrm>
        </p:spPr>
        <p:txBody>
          <a:bodyPr>
            <a:normAutofit/>
          </a:bodyPr>
          <a:lstStyle>
            <a:lvl1pPr marL="0" indent="0">
              <a:buNone/>
              <a:defRPr sz="3991"/>
            </a:lvl1pPr>
          </a:lstStyle>
          <a:p>
            <a:endParaRPr lang="da-DK" dirty="0"/>
          </a:p>
        </p:txBody>
      </p:sp>
      <p:sp>
        <p:nvSpPr>
          <p:cNvPr id="9" name="Pladsholder til dato 2">
            <a:extLst>
              <a:ext uri="{FF2B5EF4-FFF2-40B4-BE49-F238E27FC236}">
                <a16:creationId xmlns:a16="http://schemas.microsoft.com/office/drawing/2014/main" id="{B4ED7237-ABBC-8089-9B6B-EE130123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200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5209315" y="-56"/>
            <a:ext cx="12522066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tilføjet 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071B0D72-08E7-4A2B-A357-01A07EFD6307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50D019C-42B5-D7EC-C461-05E17BE1E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3421" y="2047995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>
                <a:latin typeface="+mj-lt"/>
              </a:rPr>
              <a:t>Overskrift</a:t>
            </a:r>
            <a:endParaRPr lang="da-DK"/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F15F0773-97DD-B2AC-0D29-ABD67ACE6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3420" y="4447918"/>
            <a:ext cx="12522064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18BB2AEB-D59F-2A80-E9BE-F0AE7AB9B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776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2E259B9-05CA-1CBB-FED7-704F0477A00E}"/>
              </a:ext>
            </a:extLst>
          </p:cNvPr>
          <p:cNvSpPr/>
          <p:nvPr userDrawn="1"/>
        </p:nvSpPr>
        <p:spPr>
          <a:xfrm>
            <a:off x="-773981" y="-452368"/>
            <a:ext cx="2879438" cy="287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pic>
        <p:nvPicPr>
          <p:cNvPr id="13" name="Billede 12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67F2496D-8F33-F574-A231-442DC1D04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b="50000"/>
          <a:stretch/>
        </p:blipFill>
        <p:spPr>
          <a:xfrm>
            <a:off x="-35483" y="2420964"/>
            <a:ext cx="3423111" cy="4421160"/>
          </a:xfrm>
          <a:prstGeom prst="rect">
            <a:avLst/>
          </a:prstGeom>
        </p:spPr>
      </p:pic>
      <p:sp>
        <p:nvSpPr>
          <p:cNvPr id="7" name="Pladsholder til slidenummer 4">
            <a:extLst>
              <a:ext uri="{FF2B5EF4-FFF2-40B4-BE49-F238E27FC236}">
                <a16:creationId xmlns:a16="http://schemas.microsoft.com/office/drawing/2014/main" id="{BB68C0D7-9FE9-53D0-9AF5-F5ECF248B1BC}"/>
              </a:ext>
            </a:extLst>
          </p:cNvPr>
          <p:cNvSpPr txBox="1">
            <a:spLocks/>
          </p:cNvSpPr>
          <p:nvPr userDrawn="1"/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182457" tIns="91228" rIns="182457" bIns="91228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EC3DB-BF54-4D8E-A4FE-2FC661C2FEB8}" type="slidenum">
              <a:rPr lang="da-DK" sz="2394" smtClean="0">
                <a:solidFill>
                  <a:schemeClr val="bg1"/>
                </a:solidFill>
              </a:rPr>
              <a:pPr/>
              <a:t>‹nr.›</a:t>
            </a:fld>
            <a:endParaRPr lang="da-DK" sz="2394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3402" y="728561"/>
            <a:ext cx="16669030" cy="264498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Hvem er jeg?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 descr="Et billede, der indeholder skærmbillede, design&#10;&#10;Automatisk genereret beskrivelse">
            <a:extLst>
              <a:ext uri="{FF2B5EF4-FFF2-40B4-BE49-F238E27FC236}">
                <a16:creationId xmlns:a16="http://schemas.microsoft.com/office/drawing/2014/main" id="{97095ADB-21A8-C280-7F57-7A328ECBA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2" b="11189"/>
          <a:stretch/>
        </p:blipFill>
        <p:spPr>
          <a:xfrm>
            <a:off x="19273906" y="5001708"/>
            <a:ext cx="5105333" cy="6376954"/>
          </a:xfrm>
          <a:prstGeom prst="rect">
            <a:avLst/>
          </a:prstGeom>
        </p:spPr>
      </p:pic>
      <p:pic>
        <p:nvPicPr>
          <p:cNvPr id="11" name="Billede 10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5BE68F-D486-1CB9-458D-1381783D3E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4FA8EA2-5B5B-7BA0-B3B0-0CE1E1A917DE}"/>
              </a:ext>
            </a:extLst>
          </p:cNvPr>
          <p:cNvSpPr/>
          <p:nvPr userDrawn="1"/>
        </p:nvSpPr>
        <p:spPr>
          <a:xfrm>
            <a:off x="21131166" y="11615999"/>
            <a:ext cx="3599297" cy="35916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F58480E-FC50-B603-0CC6-001CD85522A0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451164"/>
            <a:ext cx="3656800" cy="123308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endParaRPr lang="da-DK" sz="2794" dirty="0">
              <a:solidFill>
                <a:schemeClr val="bg1"/>
              </a:solidFill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7108A4F1-F527-7922-E982-218ED713A3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64352" y="3610886"/>
            <a:ext cx="8898080" cy="8448187"/>
          </a:xfrm>
        </p:spPr>
        <p:txBody>
          <a:bodyPr>
            <a:normAutofit/>
          </a:bodyPr>
          <a:lstStyle>
            <a:lvl1pPr>
              <a:defRPr sz="3193"/>
            </a:lvl1pPr>
            <a:lvl2pPr>
              <a:defRPr sz="3193"/>
            </a:lvl2pPr>
            <a:lvl3pPr>
              <a:defRPr sz="3193"/>
            </a:lvl3pPr>
            <a:lvl4pPr>
              <a:defRPr sz="3193"/>
            </a:lvl4pPr>
            <a:lvl5pPr>
              <a:defRPr sz="3193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 dirty="0"/>
              <a:t>Beskrivelse af konsulentens erfaring, specialer o. lign.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7E123B80-4451-95E8-624A-687F1D4EA6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93401" y="7190393"/>
            <a:ext cx="6948783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pic>
        <p:nvPicPr>
          <p:cNvPr id="14" name="Billede 13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D730B90-FD91-BD3E-C3A6-9E03D23D9B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6" name="Pladsholder til billede 11">
            <a:extLst>
              <a:ext uri="{FF2B5EF4-FFF2-40B4-BE49-F238E27FC236}">
                <a16:creationId xmlns:a16="http://schemas.microsoft.com/office/drawing/2014/main" id="{6BF15D7A-46E0-AB06-4185-3B6C8AC50E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3399" y="3373545"/>
            <a:ext cx="3599297" cy="3591667"/>
          </a:xfrm>
          <a:prstGeom prst="ellipse">
            <a:avLst/>
          </a:prstGeom>
        </p:spPr>
        <p:txBody>
          <a:bodyPr/>
          <a:lstStyle/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Pladsholder til dato 2">
            <a:extLst>
              <a:ext uri="{FF2B5EF4-FFF2-40B4-BE49-F238E27FC236}">
                <a16:creationId xmlns:a16="http://schemas.microsoft.com/office/drawing/2014/main" id="{7E36A1DF-2DAA-B5DF-A069-4BA4DC36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2916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ballis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6078E32-C016-B98A-876D-898FDA0E9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571" y="8693127"/>
            <a:ext cx="2104607" cy="3154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78051D-B336-8686-5A52-7C5CDE42D4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7477" y="8703503"/>
            <a:ext cx="2253066" cy="3181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 descr="Et billede, der indeholder kort, tekst&#10;&#10;Automatisk genereret beskrivelse">
            <a:extLst>
              <a:ext uri="{FF2B5EF4-FFF2-40B4-BE49-F238E27FC236}">
                <a16:creationId xmlns:a16="http://schemas.microsoft.com/office/drawing/2014/main" id="{F09B085D-5164-2DED-D364-4D354D09BD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98" y="2520647"/>
            <a:ext cx="11548424" cy="864295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D3DE50E-F2A1-CCD9-CBA5-4D577B6DB278}"/>
              </a:ext>
            </a:extLst>
          </p:cNvPr>
          <p:cNvSpPr txBox="1"/>
          <p:nvPr userDrawn="1"/>
        </p:nvSpPr>
        <p:spPr>
          <a:xfrm>
            <a:off x="1676075" y="3935670"/>
            <a:ext cx="11871025" cy="1744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HR-konsulenthus med ydelser og kurser inden for bl.a. </a:t>
            </a:r>
            <a:r>
              <a:rPr lang="da-DK" sz="8676" err="1"/>
              <a:t>employer</a:t>
            </a:r>
            <a:r>
              <a:rPr lang="da-DK" sz="8676"/>
              <a:t> branding, rekruttering, </a:t>
            </a:r>
            <a:r>
              <a:rPr lang="da-DK" sz="8676" err="1"/>
              <a:t>outplacement</a:t>
            </a:r>
            <a:r>
              <a:rPr lang="da-DK" sz="8676"/>
              <a:t>, trivsel og udvikling.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Landsdækkende.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Vores DNA: </a:t>
            </a:r>
            <a:r>
              <a:rPr lang="da-DK" sz="8676" err="1"/>
              <a:t>Vidensbaseret</a:t>
            </a:r>
            <a:r>
              <a:rPr lang="da-DK" sz="8676"/>
              <a:t> rådgivning og mere handling end ord.</a:t>
            </a:r>
          </a:p>
          <a:p>
            <a:pPr>
              <a:buClr>
                <a:srgbClr val="F27321"/>
              </a:buClr>
              <a:buSzPct val="133000"/>
            </a:pPr>
            <a:endParaRPr lang="da-DK" sz="8676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91B7DB-A726-0914-9B29-958D36A148D7}"/>
              </a:ext>
            </a:extLst>
          </p:cNvPr>
          <p:cNvSpPr txBox="1"/>
          <p:nvPr userDrawn="1"/>
        </p:nvSpPr>
        <p:spPr>
          <a:xfrm>
            <a:off x="1676075" y="929542"/>
            <a:ext cx="11330805" cy="2057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 dirty="0">
                <a:latin typeface="+mj-lt"/>
              </a:rPr>
              <a:t>Kort om </a:t>
            </a:r>
          </a:p>
          <a:p>
            <a:r>
              <a:rPr lang="da-DK" sz="6385" dirty="0">
                <a:latin typeface="+mj-lt"/>
              </a:rPr>
              <a:t>Konsulenthuset ballisager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03F0D83-2E13-C0E4-6C67-469CE0D784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04307" y="10134298"/>
            <a:ext cx="4823606" cy="182497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EC1A08B-95E7-7207-F081-4907564F99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9069" y="8594892"/>
            <a:ext cx="2374974" cy="3351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dsholder til dato 2">
            <a:extLst>
              <a:ext uri="{FF2B5EF4-FFF2-40B4-BE49-F238E27FC236}">
                <a16:creationId xmlns:a16="http://schemas.microsoft.com/office/drawing/2014/main" id="{611E315D-FE0D-1A42-953E-3B40E231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70294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r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E553D8-5917-5D7C-BAC3-F4D7AEED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AC64-41B4-3226-5060-33687774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0E31E03C-EE68-B1D0-6D46-41FB1C66F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95" y="3304909"/>
            <a:ext cx="19847395" cy="8645180"/>
          </a:xfrm>
          <a:prstGeom prst="rect">
            <a:avLst/>
          </a:prstGeom>
        </p:spPr>
      </p:pic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F453FB-54F8-CD6D-136F-9BBF4EC6B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23934410-2043-6FC0-DE67-710D9BE4D4FA}"/>
              </a:ext>
            </a:extLst>
          </p:cNvPr>
          <p:cNvSpPr txBox="1"/>
          <p:nvPr userDrawn="1"/>
        </p:nvSpPr>
        <p:spPr>
          <a:xfrm>
            <a:off x="1536670" y="1215737"/>
            <a:ext cx="19267908" cy="144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780">
                <a:latin typeface="+mj-lt"/>
              </a:rPr>
              <a:t>Vi har blandt andet løst opgaver for</a:t>
            </a:r>
          </a:p>
        </p:txBody>
      </p:sp>
      <p:sp>
        <p:nvSpPr>
          <p:cNvPr id="2" name="Pladsholder til dato 2">
            <a:extLst>
              <a:ext uri="{FF2B5EF4-FFF2-40B4-BE49-F238E27FC236}">
                <a16:creationId xmlns:a16="http://schemas.microsoft.com/office/drawing/2014/main" id="{CD540123-E1E6-1146-2944-16C5A07D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8" y="12683273"/>
            <a:ext cx="3423111" cy="728560"/>
          </a:xfrm>
        </p:spPr>
        <p:txBody>
          <a:bodyPr/>
          <a:lstStyle/>
          <a:p>
            <a:fld id="{4CFDAFB4-46BB-4C46-A608-A00292AABD7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09075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1C0A-9D26-4292-8256-A0DB4C38E6B4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36614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4105275"/>
            <a:ext cx="11778941" cy="7605530"/>
          </a:xfrm>
        </p:spPr>
        <p:txBody>
          <a:bodyPr/>
          <a:lstStyle>
            <a:lvl1pPr marL="0" indent="0">
              <a:buNone/>
              <a:defRPr sz="3193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F98B-CBAD-40DA-9960-7C7C6EF84A3F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2341989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44196CF2-F33E-DACD-D530-79E5C3F9D7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03616" y="3373549"/>
            <a:ext cx="6396377" cy="6512689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6498593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3" y="10844989"/>
            <a:ext cx="13568348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9C4B-2D6C-41E8-9137-C97679012ACC}" type="datetime1">
              <a:rPr lang="da-DK" smtClean="0"/>
              <a:t>30-09-2024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59445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57518-B5B2-EC55-009B-C6DFF30F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7586361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73099D-1502-B931-1E4D-2FFD3566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9A6DF9-DEA5-CDF8-E535-124BA811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30668-47CA-4B7C-BFA1-4F56F5C66C2B}" type="datetime1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0D283E-4CCE-1B08-2336-559FDDE1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AAB123-9EEA-8C2D-DC94-8E7BFC89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B5B74268-F7CA-7918-6E79-48D21B4A6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63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6173D-B5D4-6C12-A5CC-C60CBCD7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375" y="3411561"/>
            <a:ext cx="21027093" cy="5692267"/>
          </a:xfrm>
        </p:spPr>
        <p:txBody>
          <a:bodyPr anchor="b"/>
          <a:lstStyle>
            <a:lvl1pPr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A48930-E704-68D6-E44D-C3D023A25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375" y="9157679"/>
            <a:ext cx="21027093" cy="2993429"/>
          </a:xfrm>
        </p:spPr>
        <p:txBody>
          <a:bodyPr/>
          <a:lstStyle>
            <a:lvl1pPr marL="0" indent="0">
              <a:buNone/>
              <a:defRPr sz="4789">
                <a:solidFill>
                  <a:schemeClr val="tx1">
                    <a:tint val="75000"/>
                  </a:schemeClr>
                </a:solidFill>
              </a:defRPr>
            </a:lvl1pPr>
            <a:lvl2pPr marL="912297" indent="0">
              <a:buNone/>
              <a:defRPr sz="3991">
                <a:solidFill>
                  <a:schemeClr val="tx1">
                    <a:tint val="75000"/>
                  </a:schemeClr>
                </a:solidFill>
              </a:defRPr>
            </a:lvl2pPr>
            <a:lvl3pPr marL="1824594" indent="0">
              <a:buNone/>
              <a:defRPr sz="3592">
                <a:solidFill>
                  <a:schemeClr val="tx1">
                    <a:tint val="75000"/>
                  </a:schemeClr>
                </a:solidFill>
              </a:defRPr>
            </a:lvl3pPr>
            <a:lvl4pPr marL="2736891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4pPr>
            <a:lvl5pPr marL="3649188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5pPr>
            <a:lvl6pPr marL="4561484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6pPr>
            <a:lvl7pPr marL="5473781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7pPr>
            <a:lvl8pPr marL="6386078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8pPr>
            <a:lvl9pPr marL="7298375" indent="0">
              <a:buNone/>
              <a:defRPr sz="3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61BBAF-EA19-6AA1-CE5E-576EE109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B61B-A14E-4F29-86DA-B10CCB5CCF8C}" type="datetime1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BC8E20-7ECA-DFAE-05D9-017E3735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A5493B-C3AE-1E28-9AA7-E53638AD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94495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C2CF3-788A-5447-19A8-06FDAFE6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FD31A9-70A4-F2C2-AEF8-3F2C75C45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073" y="3642798"/>
            <a:ext cx="10361176" cy="868253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23D4FAE-DEC5-B653-A7E0-43509E0F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989" y="3642798"/>
            <a:ext cx="10361176" cy="868253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A825DB-620F-B047-F7F6-FEFD0386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BE1AB-7A1E-4B89-B7C9-6F1BC6E8F045}" type="datetime1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4DF7FAF-BF37-5517-85C9-756FBF15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BFA73F9-9E77-AB88-CC13-86F0B3EF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65799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9BCFE-25C0-24A6-FC5B-22FB0E5A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48" y="728561"/>
            <a:ext cx="21027093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E9EB6F-C07C-AA5C-175C-CF1C9D25A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249" y="3354543"/>
            <a:ext cx="10313559" cy="1644010"/>
          </a:xfrm>
        </p:spPr>
        <p:txBody>
          <a:bodyPr anchor="b"/>
          <a:lstStyle>
            <a:lvl1pPr marL="0" indent="0">
              <a:buNone/>
              <a:defRPr sz="4789" b="1"/>
            </a:lvl1pPr>
            <a:lvl2pPr marL="912297" indent="0">
              <a:buNone/>
              <a:defRPr sz="3991" b="1"/>
            </a:lvl2pPr>
            <a:lvl3pPr marL="1824594" indent="0">
              <a:buNone/>
              <a:defRPr sz="3592" b="1"/>
            </a:lvl3pPr>
            <a:lvl4pPr marL="2736891" indent="0">
              <a:buNone/>
              <a:defRPr sz="3193" b="1"/>
            </a:lvl4pPr>
            <a:lvl5pPr marL="3649188" indent="0">
              <a:buNone/>
              <a:defRPr sz="3193" b="1"/>
            </a:lvl5pPr>
            <a:lvl6pPr marL="4561484" indent="0">
              <a:buNone/>
              <a:defRPr sz="3193" b="1"/>
            </a:lvl6pPr>
            <a:lvl7pPr marL="5473781" indent="0">
              <a:buNone/>
              <a:defRPr sz="3193" b="1"/>
            </a:lvl7pPr>
            <a:lvl8pPr marL="6386078" indent="0">
              <a:buNone/>
              <a:defRPr sz="3193" b="1"/>
            </a:lvl8pPr>
            <a:lvl9pPr marL="7298375" indent="0">
              <a:buNone/>
              <a:defRPr sz="319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05FA58C-9B31-B8DB-7276-CE089FCFB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249" y="4998552"/>
            <a:ext cx="10313559" cy="735211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098895C-08C1-ECB7-FF1E-431F9DBCF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989" y="3354543"/>
            <a:ext cx="10364352" cy="1644010"/>
          </a:xfrm>
        </p:spPr>
        <p:txBody>
          <a:bodyPr anchor="b"/>
          <a:lstStyle>
            <a:lvl1pPr marL="0" indent="0">
              <a:buNone/>
              <a:defRPr sz="4789" b="1"/>
            </a:lvl1pPr>
            <a:lvl2pPr marL="912297" indent="0">
              <a:buNone/>
              <a:defRPr sz="3991" b="1"/>
            </a:lvl2pPr>
            <a:lvl3pPr marL="1824594" indent="0">
              <a:buNone/>
              <a:defRPr sz="3592" b="1"/>
            </a:lvl3pPr>
            <a:lvl4pPr marL="2736891" indent="0">
              <a:buNone/>
              <a:defRPr sz="3193" b="1"/>
            </a:lvl4pPr>
            <a:lvl5pPr marL="3649188" indent="0">
              <a:buNone/>
              <a:defRPr sz="3193" b="1"/>
            </a:lvl5pPr>
            <a:lvl6pPr marL="4561484" indent="0">
              <a:buNone/>
              <a:defRPr sz="3193" b="1"/>
            </a:lvl6pPr>
            <a:lvl7pPr marL="5473781" indent="0">
              <a:buNone/>
              <a:defRPr sz="3193" b="1"/>
            </a:lvl7pPr>
            <a:lvl8pPr marL="6386078" indent="0">
              <a:buNone/>
              <a:defRPr sz="3193" b="1"/>
            </a:lvl8pPr>
            <a:lvl9pPr marL="7298375" indent="0">
              <a:buNone/>
              <a:defRPr sz="319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E3048FE-EA00-37E1-C17F-77880CAD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989" y="4998552"/>
            <a:ext cx="10364352" cy="735211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B599468-053D-B796-531A-852410C3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21E8-7C28-428B-A6B8-008BB588E670}" type="datetime1">
              <a:rPr lang="da-DK" smtClean="0"/>
              <a:t>30-09-2024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6B9A3CD-7697-D420-547F-1885393A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C8BC570-763C-A6FC-400A-605BF366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260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2 - Tilføj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DECC922B-1DE0-487F-AE76-AFD8F3B54337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00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7B6915C-C0E9-9F74-2276-3ECB85ED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8ECA-43E9-46E0-91F3-C5FD7685A157}" type="datetime1">
              <a:rPr lang="da-DK" smtClean="0"/>
              <a:t>30-09-2024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F5EC1B7-9711-E7DA-FC03-8BD82578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3DFBD9B-DA35-1B0B-3B04-7298AF99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44943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36C9-97ED-0EA3-0230-C8F209F4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49" y="912283"/>
            <a:ext cx="7862938" cy="3192992"/>
          </a:xfrm>
        </p:spPr>
        <p:txBody>
          <a:bodyPr anchor="b"/>
          <a:lstStyle>
            <a:lvl1pPr>
              <a:defRPr sz="6385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D1A6B-F469-B169-9145-263E1793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4352" y="1970280"/>
            <a:ext cx="12341989" cy="9724687"/>
          </a:xfrm>
        </p:spPr>
        <p:txBody>
          <a:bodyPr/>
          <a:lstStyle>
            <a:lvl1pPr>
              <a:defRPr sz="6385"/>
            </a:lvl1pPr>
            <a:lvl2pPr>
              <a:defRPr sz="5587"/>
            </a:lvl2pPr>
            <a:lvl3pPr>
              <a:defRPr sz="4789"/>
            </a:lvl3pPr>
            <a:lvl4pPr>
              <a:defRPr sz="3991"/>
            </a:lvl4pPr>
            <a:lvl5pPr>
              <a:defRPr sz="3991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4105275"/>
            <a:ext cx="7862938" cy="7605530"/>
          </a:xfrm>
        </p:spPr>
        <p:txBody>
          <a:bodyPr/>
          <a:lstStyle>
            <a:lvl1pPr marL="0" indent="0">
              <a:buNone/>
              <a:defRPr sz="3193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24824-EB0F-4D3C-BDB6-944B71422E28}" type="datetime1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7010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A454D481-A215-4DA3-A7B4-60E9436F8B52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Tips, tricks og guidelines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Skrifttyper i skabelonen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Overskrifter er</a:t>
            </a:r>
            <a:r>
              <a:rPr lang="da-DK" sz="2195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2195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Libre Franklin Medium</a:t>
            </a:r>
            <a:endParaRPr lang="da-DK" sz="2195" b="0" kern="1200" cap="none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Brødtekst er Poppins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Skriftstørrelser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Brugen af skriftstørrelser og tekstmængde er forskellig fra præsentioner til tilbud mm., der skal printes, sendes som PDF el. lign.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præsentationer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skal slides indeholde mindre tekstmængde, men større skriftstørrelse.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Det anbefales at holde tekst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over 24 pkt. 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præsentationer.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Farver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skal farvelægge figurer, ikoner o.lign., må du kun bruge de prædefinerede brandfarver: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layouts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fanen "Hjem".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menuen "Ny slide" for at indsætte en ny dias</a:t>
            </a: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 næste slide for brugen af de forskellige layouts.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5789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billeder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 har en række 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4"/>
              </a:rPr>
              <a:t>ballisager-billeder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, du kan bruge til at skabe liv i din præsentation.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dem, hvor der er pladsholdere til det – eller brug dem som baggrund.</a:t>
            </a: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ikoner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Ikoner kan gøre det lettere at forstå dit indhold.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 for, at ikonerne har en af vores temafarver:</a:t>
            </a:r>
            <a:b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Eksempelvis: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AF9EBCE3-A469-2FD8-7D0E-3CE696784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20631" y="5738241"/>
            <a:ext cx="5808691" cy="579637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8D18855-4EF3-2980-FFD3-A5764FACD0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9289" y="11174406"/>
            <a:ext cx="5784702" cy="72856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7BEAE24-F547-DBF4-BF2C-24133ECC39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61971" y="7439434"/>
            <a:ext cx="5363896" cy="1581429"/>
          </a:xfrm>
          <a:prstGeom prst="rect">
            <a:avLst/>
          </a:prstGeom>
        </p:spPr>
      </p:pic>
      <p:pic>
        <p:nvPicPr>
          <p:cNvPr id="12" name="Grafik 11" descr="Skriveplade alt afkrydset med massiv udfyldning">
            <a:extLst>
              <a:ext uri="{FF2B5EF4-FFF2-40B4-BE49-F238E27FC236}">
                <a16:creationId xmlns:a16="http://schemas.microsoft.com/office/drawing/2014/main" id="{1DFF35EB-1EFC-AF3F-B026-C972CCEADB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96776" y="9958075"/>
            <a:ext cx="1828443" cy="182456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0D53029-50A2-3949-C779-9F93DF2BB43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8825219" y="10007889"/>
            <a:ext cx="3287182" cy="17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93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7592FAE6-7F03-4C7F-AFB4-F5DFCF11E922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Sådan bruges de forskellige slides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Titel el. nyt tema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baggrundsbillede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Disposition / Agenda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Tal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Screenshots fra analyser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ændre baggrundsbillede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7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Oplægsholder/Team 1, 2 eller 3 pers.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medarbejderfoto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D17F5FE-F2CA-7B27-9956-7CC13D3C42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116" y="4711162"/>
            <a:ext cx="4086506" cy="228567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5B5CA77-02A2-6385-4884-75DE370ED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08" y="7830253"/>
            <a:ext cx="4115926" cy="228567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81281C7-ADA5-1490-B636-C0ABA342A8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405" y="10205786"/>
            <a:ext cx="4115928" cy="2297767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F52F7728-DC85-B708-3997-B85A6ECDC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05787" y="4711162"/>
            <a:ext cx="4094262" cy="228567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5174CF59-009A-C414-5274-AF343654E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0630" y="8717184"/>
            <a:ext cx="3879418" cy="2162104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1BF8A9C-9414-A6EC-16FB-19560116B8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1971" y="4711162"/>
            <a:ext cx="4115928" cy="2293481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ECB95784-C254-8FAD-93DA-B7BC773EBB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361093" y="9139854"/>
            <a:ext cx="2619150" cy="1470384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41823C73-E44F-1CC9-0299-09DA186AD0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166439" y="9139854"/>
            <a:ext cx="2622920" cy="1470384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B3C25A37-CFC8-1CE5-4F6D-445664AC77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974437" y="9139854"/>
            <a:ext cx="2621036" cy="14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56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til højre - Tilføj tekst +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81C43E68-CB05-22C0-80D4-024BB1D312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12189619" y="0"/>
            <a:ext cx="12189619" cy="13660493"/>
          </a:xfrm>
          <a:prstGeom prst="flowChartDelay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4105275"/>
            <a:ext cx="10001484" cy="7605530"/>
          </a:xfrm>
        </p:spPr>
        <p:txBody>
          <a:bodyPr>
            <a:normAutofit/>
          </a:bodyPr>
          <a:lstStyle>
            <a:lvl1pPr marL="684223" indent="-684223">
              <a:buFont typeface="Arial" panose="020B0604020202020204" pitchFamily="34" charset="0"/>
              <a:buChar char="•"/>
              <a:defRPr sz="4789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4" y="728561"/>
            <a:ext cx="11034269" cy="2644989"/>
          </a:xfrm>
        </p:spPr>
        <p:txBody>
          <a:bodyPr>
            <a:normAutofit/>
          </a:bodyPr>
          <a:lstStyle>
            <a:lvl1pPr>
              <a:defRPr sz="6385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47050E9-2630-37B1-4C71-F4F565E6F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38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2 - Tilføj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C25B6CBF-2AFA-4576-B0C4-3FFC54E1B274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2590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jre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56"/>
            <a:ext cx="12189613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tilføjet 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3A41B19E-C586-47E7-882B-2246C9E7F33A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50D019C-42B5-D7EC-C461-05E17BE1E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6655" y="2303984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>
                <a:latin typeface="+mj-lt"/>
              </a:rPr>
              <a:t>Overskrift</a:t>
            </a:r>
            <a:endParaRPr lang="da-DK"/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F15F0773-97DD-B2AC-0D29-ABD67ACE6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6655" y="4703906"/>
            <a:ext cx="11238605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85397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venstre med tekst til højre - tilføj bille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" y="-56"/>
            <a:ext cx="12187219" cy="13660493"/>
          </a:xfrm>
          <a:prstGeom prst="flowChartDelay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891AFFF4-5B15-4D00-8BE3-EBA923420715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018105BA-B930-0E27-0BC9-0693E91368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6655" y="2303984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>
                <a:latin typeface="+mj-lt"/>
              </a:rPr>
              <a:t>Overskrift</a:t>
            </a:r>
            <a:endParaRPr lang="da-DK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575C4253-42E1-7191-2998-6074BE7614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6655" y="4703906"/>
            <a:ext cx="11238605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207138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orange med baggrundsbillede - Tilføj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E66142C8-F990-D1D3-BE6A-4532C0E0F7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6145" y="0"/>
            <a:ext cx="18783095" cy="13660493"/>
          </a:xfrm>
          <a:prstGeom prst="rect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0FF7F10B-D911-3E6B-DBC9-97A671E1C5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" y="-56"/>
            <a:ext cx="12189613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tilføjet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6719862"/>
            <a:ext cx="9346816" cy="4089314"/>
          </a:xfrm>
        </p:spPr>
        <p:txBody>
          <a:bodyPr>
            <a:normAutofit/>
          </a:bodyPr>
          <a:lstStyle>
            <a:lvl1pPr marL="0" indent="0">
              <a:buNone/>
              <a:defRPr sz="4789">
                <a:solidFill>
                  <a:schemeClr val="bg1"/>
                </a:solidFill>
              </a:defRPr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AFA9312-02C5-4636-AEC6-D71B389A769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47" y="3675841"/>
            <a:ext cx="9679263" cy="2540302"/>
          </a:xfrm>
        </p:spPr>
        <p:txBody>
          <a:bodyPr>
            <a:noAutofit/>
          </a:bodyPr>
          <a:lstStyle>
            <a:lvl1pPr>
              <a:defRPr sz="798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7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8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a-DK" dirty="0"/>
              <a:t>Click to 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8490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nt - tilføj baggrunds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629660CA-2C1E-4221-B762-39CE6AC09ACA}" type="datetime1">
              <a:rPr lang="da-DK" smtClean="0"/>
              <a:t>30-09-2024</a:t>
            </a:fld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rgbClr val="F27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5860153"/>
            <a:ext cx="11375824" cy="3965288"/>
          </a:xfrm>
        </p:spPr>
        <p:txBody>
          <a:bodyPr>
            <a:noAutofit/>
          </a:bodyPr>
          <a:lstStyle>
            <a:lvl1pPr marL="0" indent="0">
              <a:buNone/>
              <a:defRPr sz="3312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99 %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FC2A5D61-2CF0-5224-855E-5C2DCF0CE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6670" y="10128665"/>
            <a:ext cx="11096209" cy="2515114"/>
          </a:xfrm>
        </p:spPr>
        <p:txBody>
          <a:bodyPr>
            <a:normAutofit/>
          </a:bodyPr>
          <a:lstStyle>
            <a:lvl1pPr marL="0" indent="0">
              <a:buNone/>
              <a:defRPr sz="6385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af alle x</a:t>
            </a:r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344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nt - tilføj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B0EAEA1B-AC1C-432D-A5D5-DA5F272D9DD0}" type="datetime1">
              <a:rPr lang="da-DK" smtClean="0"/>
              <a:t>30-09-2024</a:t>
            </a:fld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rgbClr val="F27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5860153"/>
            <a:ext cx="11375824" cy="3965288"/>
          </a:xfrm>
        </p:spPr>
        <p:txBody>
          <a:bodyPr>
            <a:noAutofit/>
          </a:bodyPr>
          <a:lstStyle>
            <a:lvl1pPr marL="0" indent="0">
              <a:buNone/>
              <a:defRPr sz="3312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99 %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FC2A5D61-2CF0-5224-855E-5C2DCF0CE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6670" y="10128665"/>
            <a:ext cx="11096209" cy="2515114"/>
          </a:xfrm>
        </p:spPr>
        <p:txBody>
          <a:bodyPr>
            <a:normAutofit/>
          </a:bodyPr>
          <a:lstStyle>
            <a:lvl1pPr marL="0" indent="0">
              <a:buNone/>
              <a:defRPr sz="6385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af alle x</a:t>
            </a:r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830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ilføj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tediagram: Forsinkelse 7">
            <a:extLst>
              <a:ext uri="{FF2B5EF4-FFF2-40B4-BE49-F238E27FC236}">
                <a16:creationId xmlns:a16="http://schemas.microsoft.com/office/drawing/2014/main" id="{FD48BE56-1E30-AB54-2008-F7AE20554658}"/>
              </a:ext>
            </a:extLst>
          </p:cNvPr>
          <p:cNvSpPr/>
          <p:nvPr userDrawn="1"/>
        </p:nvSpPr>
        <p:spPr>
          <a:xfrm>
            <a:off x="0" y="-4896210"/>
            <a:ext cx="18256726" cy="23476670"/>
          </a:xfrm>
          <a:prstGeom prst="flowChartDelay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512FEEBA-66C3-476F-80A8-BD09422AEC5F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09DAEB11-24D2-FCC9-9851-2650FA9789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2" y="3813851"/>
            <a:ext cx="13643485" cy="78246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2121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2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tediagram: Forsinkelse 6">
            <a:extLst>
              <a:ext uri="{FF2B5EF4-FFF2-40B4-BE49-F238E27FC236}">
                <a16:creationId xmlns:a16="http://schemas.microsoft.com/office/drawing/2014/main" id="{C943FBE2-E95E-F4AF-D00B-319F1D6D3881}"/>
              </a:ext>
            </a:extLst>
          </p:cNvPr>
          <p:cNvSpPr/>
          <p:nvPr userDrawn="1"/>
        </p:nvSpPr>
        <p:spPr>
          <a:xfrm rot="10800000">
            <a:off x="15458959" y="-3001039"/>
            <a:ext cx="15183724" cy="19686328"/>
          </a:xfrm>
          <a:prstGeom prst="flowChartDelay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4" y="728561"/>
            <a:ext cx="14752208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C864A7AC-C662-4AE4-8029-DE38BC684C19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6864DB7D-A6EB-69F3-9D16-D89A68BE01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2" y="3813851"/>
            <a:ext cx="13643485" cy="78246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6251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2 - Tilføj tek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C5A476B8-E37B-4AB6-8D54-4A5F0F5DA2C4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728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 - Tilføj tekst + evt. skift baggrundsbillede"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C03AD79C-5C64-4E3F-B6B1-D6DFDF493C12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7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ekst - Tilføj tekst + evt. skif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3404AB06-6FCB-498F-ADAD-C6C467F67A8A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93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boks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2E7E299F-260D-4EF2-A528-BF15C744A96D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A56A98-1267-F455-3B2A-1F33E71C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89" y="3785344"/>
            <a:ext cx="7221717" cy="8087011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073C49-60E7-933B-EA9F-2508D37480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05746" y="3785344"/>
            <a:ext cx="7164575" cy="8087011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C6DAC6-EAC6-94EE-8599-AAF46556E2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135373" y="3785344"/>
            <a:ext cx="7164575" cy="8087011"/>
          </a:xfrm>
          <a:solidFill>
            <a:schemeClr val="accent5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72976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AFD26F5D-10C6-44CC-8965-07D83ECF41B0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A56A98-1267-F455-3B2A-1F33E71C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89" y="3785344"/>
            <a:ext cx="7221717" cy="8087011"/>
          </a:xfrm>
          <a:solidFill>
            <a:schemeClr val="accent3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073C49-60E7-933B-EA9F-2508D37480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05746" y="3785344"/>
            <a:ext cx="7164575" cy="8087011"/>
          </a:xfrm>
          <a:solidFill>
            <a:schemeClr val="accent3">
              <a:alpha val="99000"/>
            </a:schemeClr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C6DAC6-EAC6-94EE-8599-AAF46556E2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135373" y="3785344"/>
            <a:ext cx="7164575" cy="8087011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31692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D1A6B-F469-B169-9145-263E179308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64352" y="2416038"/>
            <a:ext cx="12341989" cy="9643036"/>
          </a:xfrm>
        </p:spPr>
        <p:txBody>
          <a:bodyPr>
            <a:normAutofit/>
          </a:bodyPr>
          <a:lstStyle>
            <a:lvl1pPr>
              <a:defRPr sz="3193"/>
            </a:lvl1pPr>
            <a:lvl2pPr>
              <a:defRPr sz="3193"/>
            </a:lvl2pPr>
            <a:lvl3pPr>
              <a:defRPr sz="3193"/>
            </a:lvl3pPr>
            <a:lvl4pPr>
              <a:defRPr sz="3193"/>
            </a:lvl4pPr>
            <a:lvl5pPr>
              <a:defRPr sz="3193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/>
              <a:t>Beskrivelse af konsulentens erfaring, specialer o. lign.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82407" y="7190393"/>
            <a:ext cx="7659778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BC37FD68-FC1C-429D-B577-F5F83C9050DB}" type="datetime1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>
                <a:latin typeface="+mj-lt"/>
              </a:rPr>
              <a:t>Hvem er jeg?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414502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792" y="8793399"/>
            <a:ext cx="20722352" cy="2717844"/>
          </a:xfrm>
        </p:spPr>
        <p:txBody>
          <a:bodyPr anchor="t"/>
          <a:lstStyle>
            <a:lvl1pPr algn="l">
              <a:defRPr sz="7994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792" y="5799971"/>
            <a:ext cx="20722352" cy="2993429"/>
          </a:xfrm>
        </p:spPr>
        <p:txBody>
          <a:bodyPr anchor="b"/>
          <a:lstStyle>
            <a:lvl1pPr marL="0" indent="0">
              <a:buNone/>
              <a:defRPr sz="3927">
                <a:solidFill>
                  <a:schemeClr val="tx1">
                    <a:tint val="75000"/>
                  </a:schemeClr>
                </a:solidFill>
              </a:defRPr>
            </a:lvl1pPr>
            <a:lvl2pPr marL="911945" indent="0">
              <a:buNone/>
              <a:defRPr sz="3647">
                <a:solidFill>
                  <a:schemeClr val="tx1">
                    <a:tint val="75000"/>
                  </a:schemeClr>
                </a:solidFill>
              </a:defRPr>
            </a:lvl2pPr>
            <a:lvl3pPr marL="1823888" indent="0">
              <a:buNone/>
              <a:defRPr sz="3226">
                <a:solidFill>
                  <a:schemeClr val="tx1">
                    <a:tint val="75000"/>
                  </a:schemeClr>
                </a:solidFill>
              </a:defRPr>
            </a:lvl3pPr>
            <a:lvl4pPr marL="273583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4pPr>
            <a:lvl5pPr marL="36477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5pPr>
            <a:lvl6pPr marL="4559721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6pPr>
            <a:lvl7pPr marL="5471664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7pPr>
            <a:lvl8pPr marL="6383609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8pPr>
            <a:lvl9pPr marL="729555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1129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D1A6B-F469-B169-9145-263E179308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86520" y="2416038"/>
            <a:ext cx="11519820" cy="4416397"/>
          </a:xfrm>
        </p:spPr>
        <p:txBody>
          <a:bodyPr>
            <a:normAutofit/>
          </a:bodyPr>
          <a:lstStyle>
            <a:lvl1pPr marL="570186" indent="-570186">
              <a:buFont typeface="Arial" panose="020B0604020202020204" pitchFamily="34" charset="0"/>
              <a:buChar char="•"/>
              <a:defRPr sz="3193"/>
            </a:lvl1pPr>
            <a:lvl2pPr>
              <a:defRPr sz="5587"/>
            </a:lvl2pPr>
            <a:lvl3pPr>
              <a:defRPr sz="4789"/>
            </a:lvl3pPr>
            <a:lvl4pPr>
              <a:defRPr sz="3991"/>
            </a:lvl4pPr>
            <a:lvl5pPr>
              <a:defRPr sz="3991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/>
              <a:t>Beskrivelse af konsulentens erfaring, specialer o. lign.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34464" y="2417392"/>
            <a:ext cx="4427135" cy="4416395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F678062C-CD51-4829-BAF4-35A6E6809273}" type="datetime1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>
                <a:latin typeface="+mj-lt"/>
              </a:rPr>
              <a:t>Mød teamet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B6E85E6C-1647-9D87-FE9E-39FD1BC5B8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186520" y="7548301"/>
            <a:ext cx="11519820" cy="4416397"/>
          </a:xfrm>
        </p:spPr>
        <p:txBody>
          <a:bodyPr>
            <a:normAutofit/>
          </a:bodyPr>
          <a:lstStyle>
            <a:lvl1pPr marL="570186" indent="-570186">
              <a:buFont typeface="Arial" panose="020B0604020202020204" pitchFamily="34" charset="0"/>
              <a:buChar char="•"/>
              <a:defRPr sz="3193"/>
            </a:lvl1pPr>
            <a:lvl2pPr>
              <a:defRPr sz="5587"/>
            </a:lvl2pPr>
            <a:lvl3pPr>
              <a:defRPr sz="4789"/>
            </a:lvl3pPr>
            <a:lvl4pPr>
              <a:defRPr sz="3991"/>
            </a:lvl4pPr>
            <a:lvl5pPr>
              <a:defRPr sz="3991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/>
              <a:t>Beskrivelse af konsulentens erfaring, specialer o. lign.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79D9E50F-81AD-4A20-550B-3A882F6471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34464" y="7549654"/>
            <a:ext cx="4427135" cy="4416395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  <p:sp>
        <p:nvSpPr>
          <p:cNvPr id="11" name="Pladsholder til billede 11">
            <a:extLst>
              <a:ext uri="{FF2B5EF4-FFF2-40B4-BE49-F238E27FC236}">
                <a16:creationId xmlns:a16="http://schemas.microsoft.com/office/drawing/2014/main" id="{5C1B61D3-EED3-5ED9-1588-9C3DD20CEE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82406" y="7548299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431003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82409" y="7190393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88A1B239-7AAC-4520-9C96-B6F9E126CAF7}" type="datetime1">
              <a:rPr lang="da-DK" smtClean="0"/>
              <a:t>30-09-2024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>
                <a:latin typeface="+mj-lt"/>
              </a:rPr>
              <a:t>Mød teamet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billede 11">
            <a:extLst>
              <a:ext uri="{FF2B5EF4-FFF2-40B4-BE49-F238E27FC236}">
                <a16:creationId xmlns:a16="http://schemas.microsoft.com/office/drawing/2014/main" id="{2D1C2CA4-C205-A685-3D1E-D8B066B56F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9500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3" name="Pladsholder til billede 11">
            <a:extLst>
              <a:ext uri="{FF2B5EF4-FFF2-40B4-BE49-F238E27FC236}">
                <a16:creationId xmlns:a16="http://schemas.microsoft.com/office/drawing/2014/main" id="{089DFCE7-253E-32C1-7C74-F97518328A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01659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CA13DF60-EF3C-DB84-40F3-EB57509F8C18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9501" y="7225122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C14E6CD3-4FA7-E0BF-8E25-04F8000CC731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6016593" y="7225122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Navn Navnesen</a:t>
            </a:r>
          </a:p>
          <a:p>
            <a:pPr lvl="0"/>
            <a:r>
              <a:rPr lang="da-DK"/>
              <a:t>Titel</a:t>
            </a:r>
          </a:p>
          <a:p>
            <a:pPr lvl="0"/>
            <a:r>
              <a:rPr lang="da-DK"/>
              <a:t>Konsulenthuset </a:t>
            </a:r>
            <a:r>
              <a:rPr lang="da-DK" err="1"/>
              <a:t>ballisager</a:t>
            </a:r>
            <a:endParaRPr lang="da-DK"/>
          </a:p>
          <a:p>
            <a:pPr lvl="0"/>
            <a:endParaRPr lang="da-DK"/>
          </a:p>
          <a:p>
            <a:pPr lvl="0"/>
            <a:r>
              <a:rPr lang="da-DK"/>
              <a:t>Tlf.: xx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r>
              <a:rPr lang="da-DK"/>
              <a:t> </a:t>
            </a:r>
            <a:r>
              <a:rPr lang="da-DK" err="1"/>
              <a:t>xx</a:t>
            </a:r>
            <a:endParaRPr lang="da-DK"/>
          </a:p>
          <a:p>
            <a:pPr lvl="0"/>
            <a:r>
              <a:rPr lang="da-DK"/>
              <a:t>E-mail:</a:t>
            </a:r>
          </a:p>
        </p:txBody>
      </p:sp>
    </p:spTree>
    <p:extLst>
      <p:ext uri="{BB962C8B-B14F-4D97-AF65-F5344CB8AC3E}">
        <p14:creationId xmlns:p14="http://schemas.microsoft.com/office/powerpoint/2010/main" val="2784390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ballis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CE1B3E83-C73B-473F-993B-5FAFCCB519C8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6078E32-C016-B98A-876D-898FDA0E9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571" y="8693127"/>
            <a:ext cx="2104607" cy="3154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Et billede, der indeholder tekst, skærmbillede, grafisk design, orange&#10;&#10;Beskrivelsen er genereret automatisk">
            <a:extLst>
              <a:ext uri="{FF2B5EF4-FFF2-40B4-BE49-F238E27FC236}">
                <a16:creationId xmlns:a16="http://schemas.microsoft.com/office/drawing/2014/main" id="{74B20588-FCAF-8E55-C90A-DA308EA14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275255" y="8693126"/>
            <a:ext cx="2270185" cy="3202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78051D-B336-8686-5A52-7C5CDE42D4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7477" y="8703503"/>
            <a:ext cx="2253066" cy="3181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48B41E0-E6CD-5334-D905-05A084E80C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16836" y="9702278"/>
            <a:ext cx="5145567" cy="2145827"/>
          </a:xfrm>
          <a:prstGeom prst="rect">
            <a:avLst/>
          </a:prstGeom>
        </p:spPr>
      </p:pic>
      <p:pic>
        <p:nvPicPr>
          <p:cNvPr id="13" name="Billede 12" descr="Et billede, der indeholder kort, tekst&#10;&#10;Automatisk genereret beskrivelse">
            <a:extLst>
              <a:ext uri="{FF2B5EF4-FFF2-40B4-BE49-F238E27FC236}">
                <a16:creationId xmlns:a16="http://schemas.microsoft.com/office/drawing/2014/main" id="{F09B085D-5164-2DED-D364-4D354D09BD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98" y="2520647"/>
            <a:ext cx="11548424" cy="864295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D3DE50E-F2A1-CCD9-CBA5-4D577B6DB278}"/>
              </a:ext>
            </a:extLst>
          </p:cNvPr>
          <p:cNvSpPr txBox="1"/>
          <p:nvPr userDrawn="1"/>
        </p:nvSpPr>
        <p:spPr>
          <a:xfrm>
            <a:off x="1676075" y="3935670"/>
            <a:ext cx="11871025" cy="1744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HR-konsulenthus med ydelser og kurser inden for bl.a. </a:t>
            </a:r>
            <a:r>
              <a:rPr lang="da-DK" sz="8676" err="1"/>
              <a:t>employer</a:t>
            </a:r>
            <a:r>
              <a:rPr lang="da-DK" sz="8676"/>
              <a:t> branding, rekruttering, </a:t>
            </a:r>
            <a:r>
              <a:rPr lang="da-DK" sz="8676" err="1"/>
              <a:t>outplacement</a:t>
            </a:r>
            <a:r>
              <a:rPr lang="da-DK" sz="8676"/>
              <a:t>, trivsel og udvikling.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Landsdækkende.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/>
              <a:t>Vores DNA: </a:t>
            </a:r>
            <a:r>
              <a:rPr lang="da-DK" sz="8676" err="1"/>
              <a:t>Vidensbaseret</a:t>
            </a:r>
            <a:r>
              <a:rPr lang="da-DK" sz="8676"/>
              <a:t> rådgivning og mere handling end ord.</a:t>
            </a:r>
          </a:p>
          <a:p>
            <a:pPr>
              <a:buClr>
                <a:srgbClr val="F27321"/>
              </a:buClr>
              <a:buSzPct val="133000"/>
            </a:pPr>
            <a:endParaRPr lang="da-DK" sz="8676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91B7DB-A726-0914-9B29-958D36A148D7}"/>
              </a:ext>
            </a:extLst>
          </p:cNvPr>
          <p:cNvSpPr txBox="1"/>
          <p:nvPr userDrawn="1"/>
        </p:nvSpPr>
        <p:spPr>
          <a:xfrm>
            <a:off x="1676075" y="929542"/>
            <a:ext cx="11330805" cy="2057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>
                <a:latin typeface="+mj-lt"/>
              </a:rPr>
              <a:t>Kort om </a:t>
            </a:r>
          </a:p>
          <a:p>
            <a:r>
              <a:rPr lang="da-DK" sz="6385">
                <a:latin typeface="+mj-lt"/>
              </a:rPr>
              <a:t>Konsulenthuset </a:t>
            </a:r>
            <a:r>
              <a:rPr lang="da-DK" sz="6385" err="1">
                <a:latin typeface="+mj-lt"/>
              </a:rPr>
              <a:t>ballisager</a:t>
            </a:r>
            <a:endParaRPr lang="da-DK" sz="6385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1824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r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19485A1-24DB-C78C-42F3-FAD9C58A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B9BC94C9-D9BD-463A-9CC6-64E7F685A5FA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E553D8-5917-5D7C-BAC3-F4D7AEED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AC64-41B4-3226-5060-33687774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6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0E31E03C-EE68-B1D0-6D46-41FB1C66F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95" y="3304909"/>
            <a:ext cx="19847395" cy="8645180"/>
          </a:xfrm>
          <a:prstGeom prst="rect">
            <a:avLst/>
          </a:prstGeom>
        </p:spPr>
      </p:pic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F453FB-54F8-CD6D-136F-9BBF4EC6B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23934410-2043-6FC0-DE67-710D9BE4D4FA}"/>
              </a:ext>
            </a:extLst>
          </p:cNvPr>
          <p:cNvSpPr txBox="1"/>
          <p:nvPr userDrawn="1"/>
        </p:nvSpPr>
        <p:spPr>
          <a:xfrm>
            <a:off x="1536670" y="1215737"/>
            <a:ext cx="19267908" cy="144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780">
                <a:latin typeface="+mj-lt"/>
              </a:rPr>
              <a:t>Vi har blandt andet løst opgaver for</a:t>
            </a:r>
          </a:p>
        </p:txBody>
      </p:sp>
    </p:spTree>
    <p:extLst>
      <p:ext uri="{BB962C8B-B14F-4D97-AF65-F5344CB8AC3E}">
        <p14:creationId xmlns:p14="http://schemas.microsoft.com/office/powerpoint/2010/main" val="3874572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2 - Tilføj 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5C324593-6819-46E7-9CE2-B9EB2374ABBF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7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EAC1A9B-3CCC-5A8C-A743-B8749A14F64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0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8648289-017B-E928-BAB3-3933F7D156E0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</p:spTree>
    <p:extLst>
      <p:ext uri="{BB962C8B-B14F-4D97-AF65-F5344CB8AC3E}">
        <p14:creationId xmlns:p14="http://schemas.microsoft.com/office/powerpoint/2010/main" val="237044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10F0B8C-D275-D7B7-BB78-B68C4A1AEFCF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</p:spTree>
    <p:extLst>
      <p:ext uri="{BB962C8B-B14F-4D97-AF65-F5344CB8AC3E}">
        <p14:creationId xmlns:p14="http://schemas.microsoft.com/office/powerpoint/2010/main" val="694610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81FF1E0-C5BA-FF57-1CDD-FEB1276152E4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</p:spTree>
    <p:extLst>
      <p:ext uri="{BB962C8B-B14F-4D97-AF65-F5344CB8AC3E}">
        <p14:creationId xmlns:p14="http://schemas.microsoft.com/office/powerpoint/2010/main" val="3428133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ED4B41D-02D2-5B4D-8B11-25C980184E4E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</p:spTree>
    <p:extLst>
      <p:ext uri="{BB962C8B-B14F-4D97-AF65-F5344CB8AC3E}">
        <p14:creationId xmlns:p14="http://schemas.microsoft.com/office/powerpoint/2010/main" val="369885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5328" y="4542410"/>
            <a:ext cx="15393627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35278" y="4542410"/>
            <a:ext cx="15397859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55664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D57690D-8439-644F-F444-18E5BBFBE818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D808639-2797-4220-FE98-72B11D03CA78}"/>
              </a:ext>
            </a:extLst>
          </p:cNvPr>
          <p:cNvSpPr txBox="1"/>
          <p:nvPr userDrawn="1"/>
        </p:nvSpPr>
        <p:spPr>
          <a:xfrm>
            <a:off x="1676073" y="3328036"/>
            <a:ext cx="2008034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15" name="Pladsholder til indhold 14">
            <a:extLst>
              <a:ext uri="{FF2B5EF4-FFF2-40B4-BE49-F238E27FC236}">
                <a16:creationId xmlns:a16="http://schemas.microsoft.com/office/drawing/2014/main" id="{4B4A56F8-F0C5-54B4-5F3F-3BB74C5D96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2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2 - Tilføj 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274BD842-5EE7-4C10-808A-5D1FF874C43C}" type="datetime1">
              <a:rPr lang="da-DK" smtClean="0"/>
              <a:pPr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57690D-8439-644F-F444-18E5BBFBE818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rgbClr val="332F2C"/>
                </a:solidFill>
              </a:rPr>
              <a:t>Ledelse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D808639-2797-4220-FE98-72B11D03CA78}"/>
              </a:ext>
            </a:extLst>
          </p:cNvPr>
          <p:cNvSpPr txBox="1"/>
          <p:nvPr userDrawn="1"/>
        </p:nvSpPr>
        <p:spPr>
          <a:xfrm>
            <a:off x="1676073" y="3328036"/>
            <a:ext cx="2008034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4042530C-AE15-106F-6255-029FD997B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074" y="4028617"/>
            <a:ext cx="18260543" cy="67363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7" name="Billede 6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43DF78F3-2E6A-ACCE-A438-36FCCD75D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7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nt - tilføj baggrunds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629660CA-2C1E-4221-B762-39CE6AC09ACA}" type="datetime1">
              <a:rPr lang="da-DK" smtClean="0"/>
              <a:t>30-09-2024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4748134"/>
            <a:ext cx="11375824" cy="1529342"/>
          </a:xfrm>
        </p:spPr>
        <p:txBody>
          <a:bodyPr>
            <a:noAutofit/>
          </a:bodyPr>
          <a:lstStyle>
            <a:lvl1pPr marL="0" indent="0">
              <a:buNone/>
              <a:defRPr sz="997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Anbefalinger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B90A05-6323-B200-2CCF-B3FC37BA1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054" y="6842126"/>
            <a:ext cx="12425793" cy="5289976"/>
          </a:xfrm>
        </p:spPr>
        <p:txBody>
          <a:bodyPr/>
          <a:lstStyle>
            <a:lvl1pPr marL="1026334" indent="-1026334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1824594" indent="-912297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2736891" indent="-912297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421113" indent="-68422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4333410" indent="-68422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916A72EB-7D0D-2845-F780-8AD294282B95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1B5F475E-D6A0-7BAA-F8A6-E5F56416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9687AD8-DD25-DDB2-D040-49D3C2B8A09F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6814FF1-8598-505F-0ED1-A9CB4BF40242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674878"/>
            <a:ext cx="3656800" cy="736954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bg1"/>
                </a:solidFill>
              </a:rPr>
              <a:t>Ledelse</a:t>
            </a:r>
          </a:p>
        </p:txBody>
      </p:sp>
    </p:spTree>
    <p:extLst>
      <p:ext uri="{BB962C8B-B14F-4D97-AF65-F5344CB8AC3E}">
        <p14:creationId xmlns:p14="http://schemas.microsoft.com/office/powerpoint/2010/main" val="1622603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2 - Tilføj 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47429FC-DBB4-76DD-D1F2-CDBFCFB2B5F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99D60BF-84AC-FE88-D9C2-20E4CD2FE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C3AB452-89BF-8112-30AF-0B9B72D71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CFA22717-6C5F-C058-5642-0FAA86BE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7" y="12683273"/>
            <a:ext cx="2078070" cy="728560"/>
          </a:xfrm>
        </p:spPr>
        <p:txBody>
          <a:bodyPr/>
          <a:lstStyle>
            <a:lvl1pPr>
              <a:defRPr sz="2195"/>
            </a:lvl1pPr>
          </a:lstStyle>
          <a:p>
            <a:fld id="{D3A059B1-FEE7-4FBA-807A-B50ACEE0C8E1}" type="datetime1">
              <a:rPr lang="da-DK" smtClean="0"/>
              <a:t>30-09-2024</a:t>
            </a:fld>
            <a:endParaRPr lang="da-DK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AA17308-5594-1691-7379-FDE74AC5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7837" y="12683273"/>
            <a:ext cx="5485329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A2C1393E-8763-C60C-4C7E-6F3C407F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55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accent6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EAC1A9B-3CCC-5A8C-A743-B8749A14F64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078828"/>
            <a:ext cx="3656800" cy="133300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accent6"/>
                </a:solidFill>
              </a:rPr>
              <a:t>Trivsel og </a:t>
            </a:r>
            <a:br>
              <a:rPr lang="da-DK" sz="2794">
                <a:solidFill>
                  <a:schemeClr val="accent6"/>
                </a:solidFill>
              </a:rPr>
            </a:br>
            <a:r>
              <a:rPr lang="da-DK" sz="2794">
                <a:solidFill>
                  <a:schemeClr val="accent6"/>
                </a:solidFill>
              </a:rPr>
              <a:t>stress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Pladsholder til indhold 14">
            <a:extLst>
              <a:ext uri="{FF2B5EF4-FFF2-40B4-BE49-F238E27FC236}">
                <a16:creationId xmlns:a16="http://schemas.microsoft.com/office/drawing/2014/main" id="{BC1B3293-F084-3466-8A29-733D92554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48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2 - Tilføj 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D808639-2797-4220-FE98-72B11D03CA78}"/>
              </a:ext>
            </a:extLst>
          </p:cNvPr>
          <p:cNvSpPr txBox="1"/>
          <p:nvPr userDrawn="1"/>
        </p:nvSpPr>
        <p:spPr>
          <a:xfrm>
            <a:off x="1676073" y="3328036"/>
            <a:ext cx="2008034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4042530C-AE15-106F-6255-029FD997B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074" y="4028617"/>
            <a:ext cx="18260543" cy="673632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B6FBD9-2DC8-CC8C-4EE5-D4A279B91930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078828"/>
            <a:ext cx="3656800" cy="133300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accent6"/>
                </a:solidFill>
              </a:rPr>
              <a:t>Trivsel og </a:t>
            </a:r>
            <a:br>
              <a:rPr lang="da-DK" sz="2794">
                <a:solidFill>
                  <a:schemeClr val="accent6"/>
                </a:solidFill>
              </a:rPr>
            </a:br>
            <a:r>
              <a:rPr lang="da-DK" sz="2794">
                <a:solidFill>
                  <a:schemeClr val="accent6"/>
                </a:solidFill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1895994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nt - tilføj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 descr="Et billede, der indeholder Ansigt, tøj, person, smil&#10;&#10;Automatisk genereret beskrivelse">
            <a:extLst>
              <a:ext uri="{FF2B5EF4-FFF2-40B4-BE49-F238E27FC236}">
                <a16:creationId xmlns:a16="http://schemas.microsoft.com/office/drawing/2014/main" id="{ECB6F733-6D0D-1976-6561-D968FA3FE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5"/>
          <a:stretch/>
        </p:blipFill>
        <p:spPr>
          <a:xfrm>
            <a:off x="6944966" y="-1"/>
            <a:ext cx="17647591" cy="14254086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629660CA-2C1E-4221-B762-39CE6AC09ACA}" type="datetime1">
              <a:rPr lang="da-DK" smtClean="0"/>
              <a:t>30-09-2024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4748134"/>
            <a:ext cx="11375824" cy="1529342"/>
          </a:xfrm>
        </p:spPr>
        <p:txBody>
          <a:bodyPr>
            <a:noAutofit/>
          </a:bodyPr>
          <a:lstStyle>
            <a:lvl1pPr marL="0" indent="0">
              <a:buNone/>
              <a:defRPr sz="9977">
                <a:solidFill>
                  <a:srgbClr val="332F2C"/>
                </a:solidFill>
                <a:latin typeface="+mj-lt"/>
              </a:defRPr>
            </a:lvl1pPr>
          </a:lstStyle>
          <a:p>
            <a:pPr lvl="0"/>
            <a:r>
              <a:rPr lang="da-DK"/>
              <a:t>Anbefalinger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B90A05-6323-B200-2CCF-B3FC37BA1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054" y="6842126"/>
            <a:ext cx="12425793" cy="5289976"/>
          </a:xfrm>
        </p:spPr>
        <p:txBody>
          <a:bodyPr/>
          <a:lstStyle>
            <a:lvl1pPr marL="1026334" indent="-1026334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1pPr>
            <a:lvl2pPr marL="1824594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2pPr>
            <a:lvl3pPr marL="2736891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3pPr>
            <a:lvl4pPr marL="3421113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4pPr>
            <a:lvl5pPr marL="4333410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916A72EB-7D0D-2845-F780-8AD294282B95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1B5F475E-D6A0-7BAA-F8A6-E5F56416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1D8F30A-5944-03BC-19A1-16F8E9B0E966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218D993-7765-F992-F490-B0F22D2D334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078828"/>
            <a:ext cx="3656800" cy="1333005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794">
                <a:solidFill>
                  <a:schemeClr val="accent6"/>
                </a:solidFill>
              </a:rPr>
              <a:t>Trivsel og </a:t>
            </a:r>
            <a:br>
              <a:rPr lang="da-DK" sz="2794">
                <a:solidFill>
                  <a:schemeClr val="accent6"/>
                </a:solidFill>
              </a:rPr>
            </a:br>
            <a:r>
              <a:rPr lang="da-DK" sz="2794">
                <a:solidFill>
                  <a:schemeClr val="accent6"/>
                </a:solidFill>
              </a:rPr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221725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2 - Tilføj tek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47429FC-DBB4-76DD-D1F2-CDBFCFB2B5F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99D60BF-84AC-FE88-D9C2-20E4CD2FE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C3AB452-89BF-8112-30AF-0B9B72D71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CFA22717-6C5F-C058-5642-0FAA86BE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7" y="12683273"/>
            <a:ext cx="2078070" cy="728560"/>
          </a:xfrm>
        </p:spPr>
        <p:txBody>
          <a:bodyPr/>
          <a:lstStyle>
            <a:lvl1pPr>
              <a:defRPr sz="2195"/>
            </a:lvl1pPr>
          </a:lstStyle>
          <a:p>
            <a:fld id="{A1762F21-058F-4426-92A2-1112CE81EEBF}" type="datetime1">
              <a:rPr lang="da-DK" smtClean="0"/>
              <a:t>30-09-2024</a:t>
            </a:fld>
            <a:endParaRPr lang="da-DK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AA17308-5594-1691-7379-FDE74AC5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7837" y="12683273"/>
            <a:ext cx="5485329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A2C1393E-8763-C60C-4C7E-6F3C407F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906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accent6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EAC1A9B-3CCC-5A8C-A743-B8749A14F64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295">
                <a:solidFill>
                  <a:schemeClr val="accent6"/>
                </a:solidFill>
              </a:rPr>
              <a:t>Danskernes </a:t>
            </a:r>
            <a:br>
              <a:rPr lang="da-DK" sz="2295">
                <a:solidFill>
                  <a:schemeClr val="accent6"/>
                </a:solidFill>
              </a:rPr>
            </a:br>
            <a:r>
              <a:rPr lang="da-DK" sz="2295">
                <a:solidFill>
                  <a:schemeClr val="accent6"/>
                </a:solidFill>
              </a:rPr>
              <a:t>job-præferencer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Pladsholder til indhold 14">
            <a:extLst>
              <a:ext uri="{FF2B5EF4-FFF2-40B4-BE49-F238E27FC236}">
                <a16:creationId xmlns:a16="http://schemas.microsoft.com/office/drawing/2014/main" id="{BC1B3293-F084-3466-8A29-733D92554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2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2 - Tilføj tek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D808639-2797-4220-FE98-72B11D03CA78}"/>
              </a:ext>
            </a:extLst>
          </p:cNvPr>
          <p:cNvSpPr txBox="1"/>
          <p:nvPr userDrawn="1"/>
        </p:nvSpPr>
        <p:spPr>
          <a:xfrm>
            <a:off x="1676073" y="3328036"/>
            <a:ext cx="2008034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4042530C-AE15-106F-6255-029FD997B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074" y="4028617"/>
            <a:ext cx="18260543" cy="673632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5E923C8-5B0B-C620-3622-899A7542584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295">
                <a:solidFill>
                  <a:schemeClr val="accent6"/>
                </a:solidFill>
              </a:rPr>
              <a:t>Danskernes </a:t>
            </a:r>
            <a:br>
              <a:rPr lang="da-DK" sz="2295">
                <a:solidFill>
                  <a:schemeClr val="accent6"/>
                </a:solidFill>
              </a:rPr>
            </a:br>
            <a:r>
              <a:rPr lang="da-DK" sz="2295">
                <a:solidFill>
                  <a:schemeClr val="accent6"/>
                </a:solidFill>
              </a:rPr>
              <a:t>job-præferencer</a:t>
            </a:r>
          </a:p>
        </p:txBody>
      </p:sp>
    </p:spTree>
    <p:extLst>
      <p:ext uri="{BB962C8B-B14F-4D97-AF65-F5344CB8AC3E}">
        <p14:creationId xmlns:p14="http://schemas.microsoft.com/office/powerpoint/2010/main" val="246751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2" y="548005"/>
            <a:ext cx="21941315" cy="228070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962" y="3063118"/>
            <a:ext cx="10771731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962" y="4339683"/>
            <a:ext cx="10771731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4316" y="3063118"/>
            <a:ext cx="10775962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4316" y="4339683"/>
            <a:ext cx="10775962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8175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cent - tilføj baggrunds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629660CA-2C1E-4221-B762-39CE6AC09ACA}" type="datetime1">
              <a:rPr lang="da-DK" smtClean="0"/>
              <a:t>30-09-2024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4748134"/>
            <a:ext cx="11375824" cy="1529342"/>
          </a:xfrm>
        </p:spPr>
        <p:txBody>
          <a:bodyPr>
            <a:noAutofit/>
          </a:bodyPr>
          <a:lstStyle>
            <a:lvl1pPr marL="0" indent="0">
              <a:buNone/>
              <a:defRPr sz="9977">
                <a:solidFill>
                  <a:srgbClr val="332F2C"/>
                </a:solidFill>
                <a:latin typeface="+mj-lt"/>
              </a:defRPr>
            </a:lvl1pPr>
          </a:lstStyle>
          <a:p>
            <a:pPr lvl="0"/>
            <a:r>
              <a:rPr lang="da-DK"/>
              <a:t>Anbefalinger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B90A05-6323-B200-2CCF-B3FC37BA1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054" y="6842126"/>
            <a:ext cx="12425793" cy="5289976"/>
          </a:xfrm>
        </p:spPr>
        <p:txBody>
          <a:bodyPr/>
          <a:lstStyle>
            <a:lvl1pPr marL="1026334" indent="-1026334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1pPr>
            <a:lvl2pPr marL="1824594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2pPr>
            <a:lvl3pPr marL="2736891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3pPr>
            <a:lvl4pPr marL="3421113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4pPr>
            <a:lvl5pPr marL="4333410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916A72EB-7D0D-2845-F780-8AD294282B95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1B5F475E-D6A0-7BAA-F8A6-E5F56416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2D5914-F36C-7FCD-6B27-28BF211F0513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A4FDA92-AAA7-8FBC-714E-DB79F314CCF5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295">
                <a:solidFill>
                  <a:schemeClr val="accent6"/>
                </a:solidFill>
              </a:rPr>
              <a:t>Danskernes </a:t>
            </a:r>
            <a:br>
              <a:rPr lang="da-DK" sz="2295">
                <a:solidFill>
                  <a:schemeClr val="accent6"/>
                </a:solidFill>
              </a:rPr>
            </a:br>
            <a:r>
              <a:rPr lang="da-DK" sz="2295">
                <a:solidFill>
                  <a:schemeClr val="accent6"/>
                </a:solidFill>
              </a:rPr>
              <a:t>job-præferencer</a:t>
            </a:r>
          </a:p>
        </p:txBody>
      </p:sp>
    </p:spTree>
    <p:extLst>
      <p:ext uri="{BB962C8B-B14F-4D97-AF65-F5344CB8AC3E}">
        <p14:creationId xmlns:p14="http://schemas.microsoft.com/office/powerpoint/2010/main" val="2755042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2 - Tilføj tek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47429FC-DBB4-76DD-D1F2-CDBFCFB2B5F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99D60BF-84AC-FE88-D9C2-20E4CD2FE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C3AB452-89BF-8112-30AF-0B9B72D71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CFA22717-6C5F-C058-5642-0FAA86BE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7" y="12683273"/>
            <a:ext cx="2078070" cy="728560"/>
          </a:xfrm>
        </p:spPr>
        <p:txBody>
          <a:bodyPr/>
          <a:lstStyle>
            <a:lvl1pPr>
              <a:defRPr sz="2195"/>
            </a:lvl1pPr>
          </a:lstStyle>
          <a:p>
            <a:fld id="{6C801968-41F1-45F4-83BE-76DF0ABF5D19}" type="datetime1">
              <a:rPr lang="da-DK" smtClean="0"/>
              <a:t>30-09-2024</a:t>
            </a:fld>
            <a:endParaRPr lang="da-DK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AA17308-5594-1691-7379-FDE74AC5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7837" y="12683273"/>
            <a:ext cx="5485329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A2C1393E-8763-C60C-4C7E-6F3C407F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1116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chemeClr val="accent6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EAC1A9B-3CCC-5A8C-A743-B8749A14F647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694">
                <a:solidFill>
                  <a:schemeClr val="accent6"/>
                </a:solidFill>
              </a:rPr>
              <a:t>Organisering </a:t>
            </a:r>
            <a:br>
              <a:rPr lang="da-DK" sz="2694">
                <a:solidFill>
                  <a:schemeClr val="accent6"/>
                </a:solidFill>
              </a:rPr>
            </a:br>
            <a:r>
              <a:rPr lang="da-DK" sz="2694">
                <a:solidFill>
                  <a:schemeClr val="accent6"/>
                </a:solidFill>
              </a:rPr>
              <a:t>af arbejdet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5" name="Pladsholder til indhold 14">
            <a:extLst>
              <a:ext uri="{FF2B5EF4-FFF2-40B4-BE49-F238E27FC236}">
                <a16:creationId xmlns:a16="http://schemas.microsoft.com/office/drawing/2014/main" id="{BC1B3293-F084-3466-8A29-733D92554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76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2 - Tilføj tek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9A4213B4-50A9-CF4E-12DF-5F7E930C3660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3" name="Rektangel: enkelt hjørne afrundet 2">
            <a:extLst>
              <a:ext uri="{FF2B5EF4-FFF2-40B4-BE49-F238E27FC236}">
                <a16:creationId xmlns:a16="http://schemas.microsoft.com/office/drawing/2014/main" id="{17B247E5-AAD2-F0E9-14F0-2A79B2DA0DC4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tx1"/>
                </a:solidFill>
              </a:defRPr>
            </a:lvl1pPr>
          </a:lstStyle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12" name="Billede 11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34EE928C-15B8-9667-8664-F29B907B2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D808639-2797-4220-FE98-72B11D03CA78}"/>
              </a:ext>
            </a:extLst>
          </p:cNvPr>
          <p:cNvSpPr txBox="1"/>
          <p:nvPr userDrawn="1"/>
        </p:nvSpPr>
        <p:spPr>
          <a:xfrm>
            <a:off x="1676073" y="3328036"/>
            <a:ext cx="20080344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4042530C-AE15-106F-6255-029FD997B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074" y="4028617"/>
            <a:ext cx="18260543" cy="673632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5E923C8-5B0B-C620-3622-899A75425841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295">
                <a:solidFill>
                  <a:schemeClr val="accent6"/>
                </a:solidFill>
              </a:rPr>
              <a:t>Danskernes job-præferencer</a:t>
            </a:r>
          </a:p>
        </p:txBody>
      </p:sp>
    </p:spTree>
    <p:extLst>
      <p:ext uri="{BB962C8B-B14F-4D97-AF65-F5344CB8AC3E}">
        <p14:creationId xmlns:p14="http://schemas.microsoft.com/office/powerpoint/2010/main" val="1203562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cent - tilføj baggrunds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Ansigt, tøj, person, menneske&#10;&#10;Automatisk genereret beskrivelse">
            <a:extLst>
              <a:ext uri="{FF2B5EF4-FFF2-40B4-BE49-F238E27FC236}">
                <a16:creationId xmlns:a16="http://schemas.microsoft.com/office/drawing/2014/main" id="{FDDD6F54-A639-C0F6-5CA4-162838B4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 flipH="1">
            <a:off x="-1213109" y="-542007"/>
            <a:ext cx="28036124" cy="14201211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629660CA-2C1E-4221-B762-39CE6AC09ACA}" type="datetime1">
              <a:rPr lang="da-DK" smtClean="0"/>
              <a:t>30-09-2024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4748134"/>
            <a:ext cx="11375824" cy="1529342"/>
          </a:xfrm>
        </p:spPr>
        <p:txBody>
          <a:bodyPr>
            <a:noAutofit/>
          </a:bodyPr>
          <a:lstStyle>
            <a:lvl1pPr marL="0" indent="0">
              <a:buNone/>
              <a:defRPr sz="9977">
                <a:solidFill>
                  <a:srgbClr val="332F2C"/>
                </a:solidFill>
                <a:latin typeface="+mj-lt"/>
              </a:defRPr>
            </a:lvl1pPr>
          </a:lstStyle>
          <a:p>
            <a:pPr lvl="0"/>
            <a:r>
              <a:rPr lang="da-DK"/>
              <a:t>Anbefalinger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B90A05-6323-B200-2CCF-B3FC37BA16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054" y="6842126"/>
            <a:ext cx="12425793" cy="5289976"/>
          </a:xfrm>
        </p:spPr>
        <p:txBody>
          <a:bodyPr/>
          <a:lstStyle>
            <a:lvl1pPr marL="1026334" indent="-1026334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1pPr>
            <a:lvl2pPr marL="1824594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2pPr>
            <a:lvl3pPr marL="2736891" indent="-912297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3pPr>
            <a:lvl4pPr marL="3421113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4pPr>
            <a:lvl5pPr marL="4333410" indent="-684223">
              <a:buFont typeface="Arial" panose="020B0604020202020204" pitchFamily="34" charset="0"/>
              <a:buChar char="•"/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916A72EB-7D0D-2845-F780-8AD294282B95}"/>
              </a:ext>
            </a:extLst>
          </p:cNvPr>
          <p:cNvSpPr/>
          <p:nvPr userDrawn="1"/>
        </p:nvSpPr>
        <p:spPr>
          <a:xfrm rot="10800000">
            <a:off x="174859" y="-1"/>
            <a:ext cx="879378" cy="1117753"/>
          </a:xfrm>
          <a:prstGeom prst="round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2" name="Pladsholder til slidenummer 4">
            <a:extLst>
              <a:ext uri="{FF2B5EF4-FFF2-40B4-BE49-F238E27FC236}">
                <a16:creationId xmlns:a16="http://schemas.microsoft.com/office/drawing/2014/main" id="{1B5F475E-D6A0-7BAA-F8A6-E5F56416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 sz="2394"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2D5914-F36C-7FCD-6B27-28BF211F0513}"/>
              </a:ext>
            </a:extLst>
          </p:cNvPr>
          <p:cNvSpPr/>
          <p:nvPr userDrawn="1"/>
        </p:nvSpPr>
        <p:spPr>
          <a:xfrm>
            <a:off x="21508340" y="11579047"/>
            <a:ext cx="3776884" cy="3665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A4FDA92-AAA7-8FBC-714E-DB79F314CCF5}"/>
              </a:ext>
            </a:extLst>
          </p:cNvPr>
          <p:cNvSpPr txBox="1">
            <a:spLocks/>
          </p:cNvSpPr>
          <p:nvPr userDrawn="1"/>
        </p:nvSpPr>
        <p:spPr>
          <a:xfrm>
            <a:off x="20524682" y="12263860"/>
            <a:ext cx="3656800" cy="1147972"/>
          </a:xfrm>
          <a:prstGeom prst="rect">
            <a:avLst/>
          </a:prstGeom>
        </p:spPr>
        <p:txBody>
          <a:bodyPr vert="horz" lIns="182457" tIns="91228" rIns="182457" bIns="9122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332F2C"/>
                </a:solidFill>
                <a:latin typeface="Libre Franklin Medium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a-DK" sz="2295">
                <a:solidFill>
                  <a:schemeClr val="accent6"/>
                </a:solidFill>
              </a:rPr>
              <a:t>Danskernes job-præferencer</a:t>
            </a:r>
          </a:p>
        </p:txBody>
      </p:sp>
    </p:spTree>
    <p:extLst>
      <p:ext uri="{BB962C8B-B14F-4D97-AF65-F5344CB8AC3E}">
        <p14:creationId xmlns:p14="http://schemas.microsoft.com/office/powerpoint/2010/main" val="3780268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2 - Tilføj tek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40C677B-CD7D-4166-9B3A-B8979D944676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215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2 - Tilføj 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23BFD94F-8481-4643-9F95-1B46FAA0C1C9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133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2 - Tilføj tekst">
    <p:bg>
      <p:bgPr>
        <a:solidFill>
          <a:srgbClr val="C0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47429FC-DBB4-76DD-D1F2-CDBFCFB2B5F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99D60BF-84AC-FE88-D9C2-20E4CD2FE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CC3AB452-89BF-8112-30AF-0B9B72D71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CFA22717-6C5F-C058-5642-0FAA86BE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757" y="12683273"/>
            <a:ext cx="2078070" cy="728560"/>
          </a:xfrm>
        </p:spPr>
        <p:txBody>
          <a:bodyPr/>
          <a:lstStyle>
            <a:lvl1pPr>
              <a:defRPr sz="2195"/>
            </a:lvl1pPr>
          </a:lstStyle>
          <a:p>
            <a:fld id="{D3A059B1-FEE7-4FBA-807A-B50ACEE0C8E1}" type="datetime1">
              <a:rPr lang="da-DK" smtClean="0"/>
              <a:t>30-09-2024</a:t>
            </a:fld>
            <a:endParaRPr lang="da-DK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AA17308-5594-1691-7379-FDE74AC5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7837" y="12683273"/>
            <a:ext cx="5485329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Pladsholder til sidefod 4">
            <a:extLst>
              <a:ext uri="{FF2B5EF4-FFF2-40B4-BE49-F238E27FC236}">
                <a16:creationId xmlns:a16="http://schemas.microsoft.com/office/drawing/2014/main" id="{A2C1393E-8763-C60C-4C7E-6F3C407F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3346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2 - Tilføj tekst">
    <p:bg>
      <p:bgPr>
        <a:solidFill>
          <a:srgbClr val="C0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23BFD94F-8481-4643-9F95-1B46FAA0C1C9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22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2 - Tilføj tek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6151C274-0EA9-4437-8CDF-7BD732A15ABE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73235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2 - Tilføj tek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7E73E1BE-8F93-4A49-96EA-4AC6E72703FE}" type="datetime1">
              <a:rPr lang="da-DK" smtClean="0"/>
              <a:t>30-09-2024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1CB8194E-F5C3-6A56-98C0-7581D789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7897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A454D481-A215-4DA3-A7B4-60E9436F8B52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Tips, tricks og guidelines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Skrifttyper i skabelonen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Overskrifter er</a:t>
            </a:r>
            <a:r>
              <a:rPr lang="da-DK" sz="2195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2195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Libre Franklin Medium</a:t>
            </a:r>
            <a:endParaRPr lang="da-DK" sz="2195" b="0" kern="1200" cap="none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Brødtekst er Poppins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Skriftstørrelser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Brugen af skriftstørrelser og tekstmængde er forskellig fra præsentioner til tilbud mm., der skal printes, sendes som PDF el. lign.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præsentationer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skal slides indeholde mindre tekstmængde, men større skriftstørrelse.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Det anbefales at holde tekst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over 24 pkt. 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præsentationer.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Farver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skal farvelægge figurer, ikoner o.lign., må du kun bruge de prædefinerede brandfarver: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layouts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fanen "Hjem".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menuen "Ny slide" for at indsætte en ny dias</a:t>
            </a: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 næste slide for brugen af de forskellige layouts.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5789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billeder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 har en række 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4"/>
              </a:rPr>
              <a:t>ballisager-billeder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, du kan bruge til at skabe liv i din præsentation.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dem, hvor der er pladsholdere til det – eller brug dem som baggrund.</a:t>
            </a: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ikoner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Ikoner kan gøre det lettere at forstå dit indhold.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 for, at ikonerne har en af vores temafarver:</a:t>
            </a:r>
            <a:b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Eksempelvis: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AF9EBCE3-A469-2FD8-7D0E-3CE696784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20631" y="5738241"/>
            <a:ext cx="5808691" cy="579637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8D18855-4EF3-2980-FFD3-A5764FACD0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9289" y="11174406"/>
            <a:ext cx="5784702" cy="72856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7BEAE24-F547-DBF4-BF2C-24133ECC39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61971" y="7439434"/>
            <a:ext cx="5363896" cy="1581429"/>
          </a:xfrm>
          <a:prstGeom prst="rect">
            <a:avLst/>
          </a:prstGeom>
        </p:spPr>
      </p:pic>
      <p:pic>
        <p:nvPicPr>
          <p:cNvPr id="12" name="Grafik 11" descr="Skriveplade alt afkrydset med massiv udfyldning">
            <a:extLst>
              <a:ext uri="{FF2B5EF4-FFF2-40B4-BE49-F238E27FC236}">
                <a16:creationId xmlns:a16="http://schemas.microsoft.com/office/drawing/2014/main" id="{1DFF35EB-1EFC-AF3F-B026-C972CCEADB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96776" y="9958075"/>
            <a:ext cx="1828443" cy="182456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0D53029-50A2-3949-C779-9F93DF2BB43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8825219" y="10007889"/>
            <a:ext cx="3287182" cy="17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87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7592FAE6-7F03-4C7F-AFB4-F5DFCF11E922}" type="datetime1">
              <a:rPr lang="da-DK" smtClean="0"/>
              <a:t>30-09-2024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/>
              <a:t>Sådan bruges de forskellige slides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Titel el. nyt tema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baggrundsbillede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Disposition / Agenda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Tal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Screenshots fra analyser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ændre baggrundsbillede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7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Oplægsholder/Team 1, 2 eller 3 pers.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medarbejderfoto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D17F5FE-F2CA-7B27-9956-7CC13D3C42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116" y="4711162"/>
            <a:ext cx="4086506" cy="228567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5B5CA77-02A2-6385-4884-75DE370ED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08" y="7830253"/>
            <a:ext cx="4115926" cy="228567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81281C7-ADA5-1490-B636-C0ABA342A8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405" y="10205786"/>
            <a:ext cx="4115928" cy="2297767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F52F7728-DC85-B708-3997-B85A6ECDC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05787" y="4711162"/>
            <a:ext cx="4094262" cy="228567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5174CF59-009A-C414-5274-AF343654E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0630" y="8717184"/>
            <a:ext cx="3879418" cy="2162104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1BF8A9C-9414-A6EC-16FB-19560116B8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1971" y="4711162"/>
            <a:ext cx="4115928" cy="2293481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ECB95784-C254-8FAD-93DA-B7BC773EBB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361093" y="9139854"/>
            <a:ext cx="2619150" cy="1470384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41823C73-E44F-1CC9-0299-09DA186AD0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166439" y="9139854"/>
            <a:ext cx="2622920" cy="1470384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B3C25A37-CFC8-1CE5-4F6D-445664AC77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974437" y="9139854"/>
            <a:ext cx="2621036" cy="14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19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ilføj baggrundsbillede +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B98C036A-D64D-E1BF-1976-625E7E17B7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/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20367EEC-F2A2-8302-306D-732C06C9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7837" y="12683273"/>
            <a:ext cx="5485329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083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højre - Tilføj tekst +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81C43E68-CB05-22C0-80D4-024BB1D312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12189619" y="0"/>
            <a:ext cx="12189619" cy="13660493"/>
          </a:xfrm>
          <a:prstGeom prst="flowChartDelay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4105275"/>
            <a:ext cx="10001484" cy="7605530"/>
          </a:xfrm>
        </p:spPr>
        <p:txBody>
          <a:bodyPr>
            <a:normAutofit/>
          </a:bodyPr>
          <a:lstStyle>
            <a:lvl1pPr marL="684223" indent="-684223">
              <a:buFont typeface="Arial" panose="020B0604020202020204" pitchFamily="34" charset="0"/>
              <a:buChar char="•"/>
              <a:defRPr sz="4789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4" y="728561"/>
            <a:ext cx="11034269" cy="2644989"/>
          </a:xfrm>
        </p:spPr>
        <p:txBody>
          <a:bodyPr>
            <a:normAutofit/>
          </a:bodyPr>
          <a:lstStyle>
            <a:lvl1pPr>
              <a:defRPr sz="6385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47050E9-2630-37B1-4C71-F4F565E6F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8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venstre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5209315" y="-56"/>
            <a:ext cx="12522066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tilføjet 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50D019C-42B5-D7EC-C461-05E17BE1E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3421" y="2047995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 dirty="0">
                <a:latin typeface="+mj-lt"/>
              </a:rPr>
              <a:t>Overskrift</a:t>
            </a:r>
            <a:endParaRPr lang="da-DK" dirty="0"/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F15F0773-97DD-B2AC-0D29-ABD67ACE6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3420" y="4447918"/>
            <a:ext cx="12522064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18BB2AEB-D59F-2A80-E9BE-F0AE7AB9B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08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2 - Tilføj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10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2 - Tilføj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63242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il højre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" y="-56"/>
            <a:ext cx="12189613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tilføjet 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50D019C-42B5-D7EC-C461-05E17BE1E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6655" y="2303984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 dirty="0">
                <a:latin typeface="+mj-lt"/>
              </a:rPr>
              <a:t>Overskrift</a:t>
            </a:r>
            <a:endParaRPr lang="da-DK" dirty="0"/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F15F0773-97DD-B2AC-0D29-ABD67ACE6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6655" y="4703906"/>
            <a:ext cx="11238605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8017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venstre med tekst til højre - tilføj bille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6C16DE76-47DE-ABAA-C672-9AE9DB94BC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" y="-56"/>
            <a:ext cx="12187219" cy="13660493"/>
          </a:xfrm>
          <a:prstGeom prst="flowChartDelay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 dirty="0"/>
              <a:t>Klik på ikonet for at tilføjet billede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018105BA-B930-0E27-0BC9-0693E91368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6655" y="2303984"/>
            <a:ext cx="11238605" cy="2017792"/>
          </a:xfrm>
          <a:noFill/>
        </p:spPr>
        <p:txBody>
          <a:bodyPr>
            <a:normAutofit/>
          </a:bodyPr>
          <a:lstStyle>
            <a:lvl1pPr marL="0" indent="0">
              <a:buNone/>
              <a:defRPr sz="8381">
                <a:latin typeface="+mj-lt"/>
              </a:defRPr>
            </a:lvl1pPr>
          </a:lstStyle>
          <a:p>
            <a:pPr lvl="0"/>
            <a:r>
              <a:rPr lang="da-DK" dirty="0">
                <a:latin typeface="+mj-lt"/>
              </a:rPr>
              <a:t>Overskrift</a:t>
            </a:r>
            <a:endParaRPr lang="da-DK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575C4253-42E1-7191-2998-6074BE7614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6655" y="4703906"/>
            <a:ext cx="11238605" cy="7092672"/>
          </a:xfrm>
          <a:noFill/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832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69997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orange med baggrundsbillede - Tilføj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>
            <a:extLst>
              <a:ext uri="{FF2B5EF4-FFF2-40B4-BE49-F238E27FC236}">
                <a16:creationId xmlns:a16="http://schemas.microsoft.com/office/drawing/2014/main" id="{E66142C8-F990-D1D3-BE6A-4532C0E0F7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6145" y="0"/>
            <a:ext cx="18783095" cy="13660493"/>
          </a:xfrm>
          <a:prstGeom prst="rect">
            <a:avLst/>
          </a:prstGeom>
          <a:solidFill>
            <a:schemeClr val="bg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0FF7F10B-D911-3E6B-DBC9-97A671E1C5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" y="-56"/>
            <a:ext cx="12189613" cy="13660493"/>
          </a:xfrm>
          <a:prstGeom prst="flowChartDelay">
            <a:avLst/>
          </a:prstGeom>
          <a:solidFill>
            <a:srgbClr val="F27321"/>
          </a:solidFill>
          <a:effectLst>
            <a:outerShdw blurRad="262142" dist="38100" dir="2700000" algn="tl" rotWithShape="0">
              <a:prstClr val="black">
                <a:alpha val="11891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for at tilføjet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7E22DB2-CF38-BB9B-DF14-938D0FA8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249" y="6719862"/>
            <a:ext cx="9346816" cy="4089314"/>
          </a:xfrm>
        </p:spPr>
        <p:txBody>
          <a:bodyPr>
            <a:normAutofit/>
          </a:bodyPr>
          <a:lstStyle>
            <a:lvl1pPr marL="0" indent="0">
              <a:buNone/>
              <a:defRPr sz="4789">
                <a:solidFill>
                  <a:schemeClr val="bg1"/>
                </a:solidFill>
              </a:defRPr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4FDBE79-4960-6A0D-778B-8BC7A77A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247" y="3675841"/>
            <a:ext cx="9679263" cy="2540302"/>
          </a:xfrm>
        </p:spPr>
        <p:txBody>
          <a:bodyPr>
            <a:noAutofit/>
          </a:bodyPr>
          <a:lstStyle>
            <a:lvl1pPr>
              <a:defRPr sz="798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9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nt - tilføj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C5DE1E76-ACEC-EC2D-9ECC-81D3D125B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7D8855E-8079-76B7-D0D3-F049A9387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213108" y="2426287"/>
            <a:ext cx="15496467" cy="15116770"/>
          </a:xfrm>
          <a:prstGeom prst="ellipse">
            <a:avLst/>
          </a:prstGeom>
          <a:solidFill>
            <a:srgbClr val="F27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BE9A98-DAEB-4DFB-5DE5-6B87470E0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055" y="5860153"/>
            <a:ext cx="11375824" cy="3965288"/>
          </a:xfrm>
        </p:spPr>
        <p:txBody>
          <a:bodyPr>
            <a:noAutofit/>
          </a:bodyPr>
          <a:lstStyle>
            <a:lvl1pPr marL="0" indent="0">
              <a:buNone/>
              <a:defRPr sz="33124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99 %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FC2A5D61-2CF0-5224-855E-5C2DCF0CE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6670" y="10128665"/>
            <a:ext cx="11096209" cy="2515114"/>
          </a:xfrm>
        </p:spPr>
        <p:txBody>
          <a:bodyPr>
            <a:normAutofit/>
          </a:bodyPr>
          <a:lstStyle>
            <a:lvl1pPr marL="0" indent="0">
              <a:buNone/>
              <a:defRPr sz="6385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af alle x</a:t>
            </a:r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1119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Tilføj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tediagram: Forsinkelse 7">
            <a:extLst>
              <a:ext uri="{FF2B5EF4-FFF2-40B4-BE49-F238E27FC236}">
                <a16:creationId xmlns:a16="http://schemas.microsoft.com/office/drawing/2014/main" id="{FD48BE56-1E30-AB54-2008-F7AE20554658}"/>
              </a:ext>
            </a:extLst>
          </p:cNvPr>
          <p:cNvSpPr/>
          <p:nvPr userDrawn="1"/>
        </p:nvSpPr>
        <p:spPr>
          <a:xfrm>
            <a:off x="0" y="-4896210"/>
            <a:ext cx="18256726" cy="23476670"/>
          </a:xfrm>
          <a:prstGeom prst="flowChartDelay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09DAEB11-24D2-FCC9-9851-2650FA9789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2" y="3813851"/>
            <a:ext cx="13643485" cy="78246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351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Pladsholder til indhold 14">
            <a:extLst>
              <a:ext uri="{FF2B5EF4-FFF2-40B4-BE49-F238E27FC236}">
                <a16:creationId xmlns:a16="http://schemas.microsoft.com/office/drawing/2014/main" id="{BC1B3293-F084-3466-8A29-733D92554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D967B86-8515-7222-328C-A1C8D699E40F}"/>
              </a:ext>
            </a:extLst>
          </p:cNvPr>
          <p:cNvSpPr/>
          <p:nvPr userDrawn="1"/>
        </p:nvSpPr>
        <p:spPr>
          <a:xfrm>
            <a:off x="-2986995" y="10787657"/>
            <a:ext cx="7198594" cy="7183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</p:spTree>
    <p:extLst>
      <p:ext uri="{BB962C8B-B14F-4D97-AF65-F5344CB8AC3E}">
        <p14:creationId xmlns:p14="http://schemas.microsoft.com/office/powerpoint/2010/main" val="3559523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2 - Tilføj tekst"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0" name="Billede 9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EA5A0378-30DF-052C-01E2-EFEDE8EBF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5" name="Pladsholder til indhold 14">
            <a:extLst>
              <a:ext uri="{FF2B5EF4-FFF2-40B4-BE49-F238E27FC236}">
                <a16:creationId xmlns:a16="http://schemas.microsoft.com/office/drawing/2014/main" id="{BC1B3293-F084-3466-8A29-733D92554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7036" y="3448681"/>
            <a:ext cx="19811304" cy="918619"/>
          </a:xfrm>
        </p:spPr>
        <p:txBody>
          <a:bodyPr>
            <a:noAutofit/>
          </a:bodyPr>
          <a:lstStyle>
            <a:lvl1pPr marL="0" indent="0">
              <a:buNone/>
              <a:defRPr sz="3592"/>
            </a:lvl1pPr>
            <a:lvl2pPr>
              <a:defRPr sz="3592"/>
            </a:lvl2pPr>
            <a:lvl3pPr>
              <a:defRPr sz="3592"/>
            </a:lvl3pPr>
            <a:lvl4pPr>
              <a:defRPr sz="3592"/>
            </a:lvl4pPr>
            <a:lvl5pPr>
              <a:defRPr sz="3592"/>
            </a:lvl5pPr>
          </a:lstStyle>
          <a:p>
            <a:pPr marL="0" marR="0" lvl="0" indent="0" algn="l" defTabSz="1824594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>
                <a:schemeClr val="tx2"/>
              </a:buClr>
              <a:buSzPct val="133000"/>
              <a:buFont typeface="Arial" panose="020B0604020202020204" pitchFamily="34" charset="0"/>
              <a:buNone/>
              <a:tabLst/>
              <a:defRPr/>
            </a:pPr>
            <a:endParaRPr lang="da-DK" sz="3592">
              <a:solidFill>
                <a:schemeClr val="accent6"/>
              </a:solidFill>
            </a:endParaRPr>
          </a:p>
        </p:txBody>
      </p:sp>
      <p:pic>
        <p:nvPicPr>
          <p:cNvPr id="3" name="Billede 2" descr="Et billede, der indeholder cirkel, sort, mørke, plads&#10;&#10;Automatisk genereret beskrivelse">
            <a:extLst>
              <a:ext uri="{FF2B5EF4-FFF2-40B4-BE49-F238E27FC236}">
                <a16:creationId xmlns:a16="http://schemas.microsoft.com/office/drawing/2014/main" id="{47718E40-35A1-FE78-426F-79D074D42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389" y="9164181"/>
            <a:ext cx="9816778" cy="97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7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2 - Tilføj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tediagram: Forsinkelse 6">
            <a:extLst>
              <a:ext uri="{FF2B5EF4-FFF2-40B4-BE49-F238E27FC236}">
                <a16:creationId xmlns:a16="http://schemas.microsoft.com/office/drawing/2014/main" id="{C943FBE2-E95E-F4AF-D00B-319F1D6D3881}"/>
              </a:ext>
            </a:extLst>
          </p:cNvPr>
          <p:cNvSpPr/>
          <p:nvPr userDrawn="1"/>
        </p:nvSpPr>
        <p:spPr>
          <a:xfrm rot="10800000">
            <a:off x="15458959" y="-3001039"/>
            <a:ext cx="15183724" cy="19686328"/>
          </a:xfrm>
          <a:prstGeom prst="flowChartDelay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867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4" y="728561"/>
            <a:ext cx="14752208" cy="264498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6864DB7D-A6EB-69F3-9D16-D89A68BE01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2" y="3813851"/>
            <a:ext cx="13643485" cy="78246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1718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2 - Tilføj tek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80031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 - Tilføj tekst + evt. skift baggrundsbillede">
    <p:bg>
      <p:bgPr>
        <a:blipFill dpi="0" rotWithShape="1">
          <a:blip r:embed="rId2">
            <a:alphaModFix amt="1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730F5-78A8-3ECC-41CD-59A7B421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5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boks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A56A98-1267-F455-3B2A-1F33E71C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89" y="3785344"/>
            <a:ext cx="7221717" cy="8087011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073C49-60E7-933B-EA9F-2508D37480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05746" y="3785344"/>
            <a:ext cx="7164575" cy="8087011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C6DAC6-EAC6-94EE-8599-AAF46556E2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135373" y="3785344"/>
            <a:ext cx="7164575" cy="8087011"/>
          </a:xfrm>
          <a:solidFill>
            <a:schemeClr val="accent5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08186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A56A98-1267-F455-3B2A-1F33E71CB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89" y="3785344"/>
            <a:ext cx="7221717" cy="8087011"/>
          </a:xfrm>
          <a:solidFill>
            <a:schemeClr val="accent3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073C49-60E7-933B-EA9F-2508D37480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05746" y="3785344"/>
            <a:ext cx="7164575" cy="8087011"/>
          </a:xfrm>
          <a:solidFill>
            <a:schemeClr val="accent3">
              <a:alpha val="99000"/>
            </a:schemeClr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C6DAC6-EAC6-94EE-8599-AAF46556E2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135373" y="3785344"/>
            <a:ext cx="7164575" cy="8087011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4473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7" y="544838"/>
            <a:ext cx="8020600" cy="2318720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1606" y="544839"/>
            <a:ext cx="13628671" cy="11679128"/>
          </a:xfrm>
        </p:spPr>
        <p:txBody>
          <a:bodyPr/>
          <a:lstStyle>
            <a:lvl1pPr>
              <a:defRPr sz="6452"/>
            </a:lvl1pPr>
            <a:lvl2pPr>
              <a:defRPr sz="5610"/>
            </a:lvl2pPr>
            <a:lvl3pPr>
              <a:defRPr sz="4769"/>
            </a:lvl3pPr>
            <a:lvl4pPr>
              <a:defRPr sz="3927"/>
            </a:lvl4pPr>
            <a:lvl5pPr>
              <a:defRPr sz="3927"/>
            </a:lvl5pPr>
            <a:lvl6pPr>
              <a:defRPr sz="3927"/>
            </a:lvl6pPr>
            <a:lvl7pPr>
              <a:defRPr sz="3927"/>
            </a:lvl7pPr>
            <a:lvl8pPr>
              <a:defRPr sz="3927"/>
            </a:lvl8pPr>
            <a:lvl9pPr>
              <a:defRPr sz="392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967" y="2863557"/>
            <a:ext cx="8020600" cy="9360408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39547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D1A6B-F469-B169-9145-263E179308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64352" y="2416038"/>
            <a:ext cx="12341989" cy="9643036"/>
          </a:xfrm>
        </p:spPr>
        <p:txBody>
          <a:bodyPr>
            <a:normAutofit/>
          </a:bodyPr>
          <a:lstStyle>
            <a:lvl1pPr>
              <a:defRPr sz="3193"/>
            </a:lvl1pPr>
            <a:lvl2pPr>
              <a:defRPr sz="3193"/>
            </a:lvl2pPr>
            <a:lvl3pPr>
              <a:defRPr sz="3193"/>
            </a:lvl3pPr>
            <a:lvl4pPr>
              <a:defRPr sz="3193"/>
            </a:lvl4pPr>
            <a:lvl5pPr>
              <a:defRPr sz="3193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 dirty="0"/>
              <a:t>Beskrivelse af konsulentens erfaring, specialer o. lign.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82407" y="7190393"/>
            <a:ext cx="7659778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 dirty="0">
                <a:latin typeface="+mj-lt"/>
              </a:rPr>
              <a:t>Hvem er jeg?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20302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D1A6B-F469-B169-9145-263E179308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86520" y="2416038"/>
            <a:ext cx="11519820" cy="4416397"/>
          </a:xfrm>
        </p:spPr>
        <p:txBody>
          <a:bodyPr>
            <a:normAutofit/>
          </a:bodyPr>
          <a:lstStyle>
            <a:lvl1pPr marL="570186" indent="-570186">
              <a:buFont typeface="Arial" panose="020B0604020202020204" pitchFamily="34" charset="0"/>
              <a:buChar char="•"/>
              <a:defRPr sz="3193"/>
            </a:lvl1pPr>
            <a:lvl2pPr>
              <a:defRPr sz="5587"/>
            </a:lvl2pPr>
            <a:lvl3pPr>
              <a:defRPr sz="4789"/>
            </a:lvl3pPr>
            <a:lvl4pPr>
              <a:defRPr sz="3991"/>
            </a:lvl4pPr>
            <a:lvl5pPr>
              <a:defRPr sz="3991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 dirty="0"/>
              <a:t>Beskrivelse af konsulentens erfaring, specialer o. lign.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34464" y="2417392"/>
            <a:ext cx="4427135" cy="4416395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 dirty="0">
                <a:latin typeface="+mj-lt"/>
              </a:rPr>
              <a:t>Mød teamet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B6E85E6C-1647-9D87-FE9E-39FD1BC5B8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186520" y="7548301"/>
            <a:ext cx="11519820" cy="4416397"/>
          </a:xfrm>
        </p:spPr>
        <p:txBody>
          <a:bodyPr>
            <a:normAutofit/>
          </a:bodyPr>
          <a:lstStyle>
            <a:lvl1pPr marL="570186" indent="-570186">
              <a:buFont typeface="Arial" panose="020B0604020202020204" pitchFamily="34" charset="0"/>
              <a:buChar char="•"/>
              <a:defRPr sz="3193"/>
            </a:lvl1pPr>
            <a:lvl2pPr>
              <a:defRPr sz="5587"/>
            </a:lvl2pPr>
            <a:lvl3pPr>
              <a:defRPr sz="4789"/>
            </a:lvl3pPr>
            <a:lvl4pPr>
              <a:defRPr sz="3991"/>
            </a:lvl4pPr>
            <a:lvl5pPr>
              <a:defRPr sz="3991"/>
            </a:lvl5pPr>
            <a:lvl6pPr>
              <a:defRPr sz="3991"/>
            </a:lvl6pPr>
            <a:lvl7pPr>
              <a:defRPr sz="3991"/>
            </a:lvl7pPr>
            <a:lvl8pPr>
              <a:defRPr sz="3991"/>
            </a:lvl8pPr>
            <a:lvl9pPr>
              <a:defRPr sz="3991"/>
            </a:lvl9pPr>
          </a:lstStyle>
          <a:p>
            <a:pPr lvl="0"/>
            <a:r>
              <a:rPr lang="da-DK" dirty="0"/>
              <a:t>Beskrivelse af konsulentens erfaring, specialer o. lign.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79D9E50F-81AD-4A20-550B-3A882F6471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34464" y="7549654"/>
            <a:ext cx="4427135" cy="4416395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sp>
        <p:nvSpPr>
          <p:cNvPr id="11" name="Pladsholder til billede 11">
            <a:extLst>
              <a:ext uri="{FF2B5EF4-FFF2-40B4-BE49-F238E27FC236}">
                <a16:creationId xmlns:a16="http://schemas.microsoft.com/office/drawing/2014/main" id="{5C1B61D3-EED3-5ED9-1588-9C3DD20CEE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82406" y="7548299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4098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m oplægsholder - Tilføj billede + info om dig selv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4A6A16-23B8-7299-B474-82EF273132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882409" y="7190393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265EF5-22E5-02FD-F2D8-52332107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EB888FB-1B88-8A64-ECA7-372368F3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CBBC0-3CB1-BE92-8312-9AD01DD9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84C0269A-0847-B3BC-4F01-DA9C1FB621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E7DA5FB-84EC-7C34-123A-5CBCA4F6077A}"/>
              </a:ext>
            </a:extLst>
          </p:cNvPr>
          <p:cNvSpPr txBox="1"/>
          <p:nvPr userDrawn="1"/>
        </p:nvSpPr>
        <p:spPr>
          <a:xfrm>
            <a:off x="1686821" y="857857"/>
            <a:ext cx="7855364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 dirty="0">
                <a:latin typeface="+mj-lt"/>
              </a:rPr>
              <a:t>Mød teamet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90E08BA2-F711-7B8D-D377-31290FB8D8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240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billede 11">
            <a:extLst>
              <a:ext uri="{FF2B5EF4-FFF2-40B4-BE49-F238E27FC236}">
                <a16:creationId xmlns:a16="http://schemas.microsoft.com/office/drawing/2014/main" id="{2D1C2CA4-C205-A685-3D1E-D8B066B56F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49500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ladsholder til billede 11">
            <a:extLst>
              <a:ext uri="{FF2B5EF4-FFF2-40B4-BE49-F238E27FC236}">
                <a16:creationId xmlns:a16="http://schemas.microsoft.com/office/drawing/2014/main" id="{089DFCE7-253E-32C1-7C74-F97518328A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016596" y="2416036"/>
            <a:ext cx="4427135" cy="4417750"/>
          </a:xfrm>
          <a:prstGeom prst="ellipse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CA13DF60-EF3C-DB84-40F3-EB57509F8C18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949501" y="7225122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C14E6CD3-4FA7-E0BF-8E25-04F8000CC731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6016593" y="7225122"/>
            <a:ext cx="5687475" cy="4868680"/>
          </a:xfrm>
        </p:spPr>
        <p:txBody>
          <a:bodyPr/>
          <a:lstStyle>
            <a:lvl1pPr marL="0" indent="0">
              <a:buNone/>
              <a:defRPr sz="3193" b="0"/>
            </a:lvl1pPr>
            <a:lvl2pPr marL="912297" indent="0">
              <a:buNone/>
              <a:defRPr sz="2794"/>
            </a:lvl2pPr>
            <a:lvl3pPr marL="1824594" indent="0">
              <a:buNone/>
              <a:defRPr sz="2394"/>
            </a:lvl3pPr>
            <a:lvl4pPr marL="2736891" indent="0">
              <a:buNone/>
              <a:defRPr sz="1995"/>
            </a:lvl4pPr>
            <a:lvl5pPr marL="3649188" indent="0">
              <a:buNone/>
              <a:defRPr sz="1995"/>
            </a:lvl5pPr>
            <a:lvl6pPr marL="4561484" indent="0">
              <a:buNone/>
              <a:defRPr sz="1995"/>
            </a:lvl6pPr>
            <a:lvl7pPr marL="5473781" indent="0">
              <a:buNone/>
              <a:defRPr sz="1995"/>
            </a:lvl7pPr>
            <a:lvl8pPr marL="6386078" indent="0">
              <a:buNone/>
              <a:defRPr sz="1995"/>
            </a:lvl8pPr>
            <a:lvl9pPr marL="7298375" indent="0">
              <a:buNone/>
              <a:defRPr sz="1995"/>
            </a:lvl9pPr>
          </a:lstStyle>
          <a:p>
            <a:pPr lvl="0"/>
            <a:r>
              <a:rPr lang="da-DK" dirty="0"/>
              <a:t>Navn Navnesen</a:t>
            </a:r>
          </a:p>
          <a:p>
            <a:pPr lvl="0"/>
            <a:r>
              <a:rPr lang="da-DK" dirty="0"/>
              <a:t>Titel</a:t>
            </a:r>
          </a:p>
          <a:p>
            <a:pPr lvl="0"/>
            <a:r>
              <a:rPr lang="da-DK" dirty="0"/>
              <a:t>Konsulenthuset </a:t>
            </a:r>
            <a:r>
              <a:rPr lang="da-DK" dirty="0" err="1"/>
              <a:t>ballisager</a:t>
            </a:r>
            <a:endParaRPr lang="da-DK" dirty="0"/>
          </a:p>
          <a:p>
            <a:pPr lvl="0"/>
            <a:endParaRPr lang="da-DK" dirty="0"/>
          </a:p>
          <a:p>
            <a:pPr lvl="0"/>
            <a:r>
              <a:rPr lang="da-DK" dirty="0"/>
              <a:t>Tlf.: xx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r>
              <a:rPr lang="da-DK" dirty="0"/>
              <a:t> </a:t>
            </a:r>
            <a:r>
              <a:rPr lang="da-DK" dirty="0" err="1"/>
              <a:t>xx</a:t>
            </a:r>
            <a:endParaRPr lang="da-DK" dirty="0"/>
          </a:p>
          <a:p>
            <a:pPr lvl="0"/>
            <a:r>
              <a:rPr lang="da-DK" dirty="0"/>
              <a:t>E-mail:</a:t>
            </a:r>
          </a:p>
        </p:txBody>
      </p:sp>
    </p:spTree>
    <p:extLst>
      <p:ext uri="{BB962C8B-B14F-4D97-AF65-F5344CB8AC3E}">
        <p14:creationId xmlns:p14="http://schemas.microsoft.com/office/powerpoint/2010/main" val="1273066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ballis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E6E50B2C-9417-D416-C45B-E160FEC0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232EF8BB-CD36-CB7E-C954-244B6CDC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D38D22-E50E-65CD-BD0C-F3A9B33B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FCFBBC8B-0A2B-75EE-E7CE-2A48E321A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6078E32-C016-B98A-876D-898FDA0E9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2571" y="8693127"/>
            <a:ext cx="2104607" cy="31549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Et billede, der indeholder tekst, skærmbillede, grafisk design, orange&#10;&#10;Beskrivelsen er genereret automatisk">
            <a:extLst>
              <a:ext uri="{FF2B5EF4-FFF2-40B4-BE49-F238E27FC236}">
                <a16:creationId xmlns:a16="http://schemas.microsoft.com/office/drawing/2014/main" id="{74B20588-FCAF-8E55-C90A-DA308EA14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275255" y="8693126"/>
            <a:ext cx="2270185" cy="32022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78051D-B336-8686-5A52-7C5CDE42D4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75" y="8703503"/>
            <a:ext cx="2255871" cy="31814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48B41E0-E6CD-5334-D905-05A084E80C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16836" y="9702278"/>
            <a:ext cx="5145567" cy="2145827"/>
          </a:xfrm>
          <a:prstGeom prst="rect">
            <a:avLst/>
          </a:prstGeom>
        </p:spPr>
      </p:pic>
      <p:pic>
        <p:nvPicPr>
          <p:cNvPr id="13" name="Billede 12" descr="Et billede, der indeholder kort, tekst&#10;&#10;Automatisk genereret beskrivelse">
            <a:extLst>
              <a:ext uri="{FF2B5EF4-FFF2-40B4-BE49-F238E27FC236}">
                <a16:creationId xmlns:a16="http://schemas.microsoft.com/office/drawing/2014/main" id="{F09B085D-5164-2DED-D364-4D354D09BD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98" y="2520647"/>
            <a:ext cx="11548424" cy="864295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D3DE50E-F2A1-CCD9-CBA5-4D577B6DB278}"/>
              </a:ext>
            </a:extLst>
          </p:cNvPr>
          <p:cNvSpPr txBox="1"/>
          <p:nvPr userDrawn="1"/>
        </p:nvSpPr>
        <p:spPr>
          <a:xfrm>
            <a:off x="1676075" y="3935670"/>
            <a:ext cx="11871025" cy="1744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 dirty="0"/>
              <a:t>HR-konsulenthus med ydelser og kurser inden for bl.a. </a:t>
            </a:r>
            <a:r>
              <a:rPr lang="da-DK" sz="8676" dirty="0" err="1"/>
              <a:t>employer</a:t>
            </a:r>
            <a:r>
              <a:rPr lang="da-DK" sz="8676" dirty="0"/>
              <a:t> branding, rekruttering, </a:t>
            </a:r>
            <a:r>
              <a:rPr lang="da-DK" sz="8676" dirty="0" err="1"/>
              <a:t>outplacement</a:t>
            </a:r>
            <a:r>
              <a:rPr lang="da-DK" sz="8676" dirty="0"/>
              <a:t>, trivsel og udvikling.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 dirty="0"/>
              <a:t>Landsdækkende.</a:t>
            </a:r>
          </a:p>
          <a:p>
            <a:pPr marL="570186" lvl="0" indent="-570186">
              <a:buClr>
                <a:srgbClr val="F27321"/>
              </a:buClr>
              <a:buSzPct val="133000"/>
              <a:buFont typeface="Arial" panose="020B0604020202020204" pitchFamily="34" charset="0"/>
              <a:buChar char="•"/>
            </a:pPr>
            <a:r>
              <a:rPr lang="da-DK" sz="8676" dirty="0"/>
              <a:t>Vores DNA: </a:t>
            </a:r>
            <a:r>
              <a:rPr lang="da-DK" sz="8676" dirty="0" err="1"/>
              <a:t>Vidensbaseret</a:t>
            </a:r>
            <a:r>
              <a:rPr lang="da-DK" sz="8676" dirty="0"/>
              <a:t> rådgivning og mere handling end ord.</a:t>
            </a:r>
          </a:p>
          <a:p>
            <a:pPr>
              <a:buClr>
                <a:srgbClr val="F27321"/>
              </a:buClr>
              <a:buSzPct val="133000"/>
            </a:pPr>
            <a:endParaRPr lang="da-DK" sz="8676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491B7DB-A726-0914-9B29-958D36A148D7}"/>
              </a:ext>
            </a:extLst>
          </p:cNvPr>
          <p:cNvSpPr txBox="1"/>
          <p:nvPr userDrawn="1"/>
        </p:nvSpPr>
        <p:spPr>
          <a:xfrm>
            <a:off x="1676075" y="929542"/>
            <a:ext cx="11330805" cy="2057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385" dirty="0">
                <a:latin typeface="+mj-lt"/>
              </a:rPr>
              <a:t>Kort om </a:t>
            </a:r>
          </a:p>
          <a:p>
            <a:r>
              <a:rPr lang="da-DK" sz="6385" dirty="0">
                <a:latin typeface="+mj-lt"/>
              </a:rPr>
              <a:t>Konsulenthuset </a:t>
            </a:r>
            <a:r>
              <a:rPr lang="da-DK" sz="6385" dirty="0" err="1">
                <a:latin typeface="+mj-lt"/>
              </a:rPr>
              <a:t>ballisager</a:t>
            </a:r>
            <a:endParaRPr lang="da-DK" sz="6385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87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der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19485A1-24DB-C78C-42F3-FAD9C58A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E553D8-5917-5D7C-BAC3-F4D7AEED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AC64-41B4-3226-5060-33687774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0E31E03C-EE68-B1D0-6D46-41FB1C66F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95" y="3304909"/>
            <a:ext cx="19847395" cy="8645180"/>
          </a:xfrm>
          <a:prstGeom prst="rect">
            <a:avLst/>
          </a:prstGeom>
        </p:spPr>
      </p:pic>
      <p:pic>
        <p:nvPicPr>
          <p:cNvPr id="8" name="Billede 7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94F453FB-54F8-CD6D-136F-9BBF4EC6B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23934410-2043-6FC0-DE67-710D9BE4D4FA}"/>
              </a:ext>
            </a:extLst>
          </p:cNvPr>
          <p:cNvSpPr txBox="1"/>
          <p:nvPr userDrawn="1"/>
        </p:nvSpPr>
        <p:spPr>
          <a:xfrm>
            <a:off x="1536670" y="1215737"/>
            <a:ext cx="19267908" cy="144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780" dirty="0">
                <a:latin typeface="+mj-lt"/>
              </a:rPr>
              <a:t>Vi har blandt andet løst opgaver for</a:t>
            </a:r>
          </a:p>
        </p:txBody>
      </p:sp>
    </p:spTree>
    <p:extLst>
      <p:ext uri="{BB962C8B-B14F-4D97-AF65-F5344CB8AC3E}">
        <p14:creationId xmlns:p14="http://schemas.microsoft.com/office/powerpoint/2010/main" val="3222045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2 - Tilføj 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45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2 - Tilføj 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3F506944-7438-AE6B-00AC-60C7541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621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2 - Tilføj tek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463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2 - Tilføj teks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rgbClr val="332F2C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rgbClr val="332F2C"/>
                </a:solidFill>
              </a:defRPr>
            </a:lvl1pPr>
            <a:lvl2pPr>
              <a:defRPr>
                <a:solidFill>
                  <a:srgbClr val="332F2C"/>
                </a:solidFill>
              </a:defRPr>
            </a:lvl2pPr>
            <a:lvl3pPr>
              <a:defRPr>
                <a:solidFill>
                  <a:srgbClr val="332F2C"/>
                </a:solidFill>
              </a:defRPr>
            </a:lvl3pPr>
            <a:lvl4pPr>
              <a:defRPr>
                <a:solidFill>
                  <a:srgbClr val="332F2C"/>
                </a:solidFill>
              </a:defRPr>
            </a:lvl4pPr>
            <a:lvl5pPr>
              <a:defRPr>
                <a:solidFill>
                  <a:srgbClr val="332F2C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2" name="Billede 1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35EB288F-60BF-3D52-BE48-5DE1397C6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3" name="Pladsholder til slidenummer 4">
            <a:extLst>
              <a:ext uri="{FF2B5EF4-FFF2-40B4-BE49-F238E27FC236}">
                <a16:creationId xmlns:a16="http://schemas.microsoft.com/office/drawing/2014/main" id="{BBABE686-27F4-8FC5-2268-42294BEA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/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45509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2 - Tilføj tek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A3510-AE57-71D0-277B-AE7D203C8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073" y="6842125"/>
            <a:ext cx="19856949" cy="3620256"/>
          </a:xfrm>
        </p:spPr>
        <p:txBody>
          <a:bodyPr anchor="b">
            <a:noAutofit/>
          </a:bodyPr>
          <a:lstStyle>
            <a:lvl1pPr algn="l">
              <a:defRPr sz="11972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037E27E-A32C-7E8E-8348-7A31A8447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072" y="10844989"/>
            <a:ext cx="17330109" cy="1455675"/>
          </a:xfrm>
        </p:spPr>
        <p:txBody>
          <a:bodyPr/>
          <a:lstStyle>
            <a:lvl1pPr marL="0" indent="0" algn="l">
              <a:buNone/>
              <a:defRPr sz="4789">
                <a:solidFill>
                  <a:schemeClr val="bg1"/>
                </a:solidFill>
              </a:defRPr>
            </a:lvl1pPr>
            <a:lvl2pPr marL="912297" indent="0" algn="ctr">
              <a:buNone/>
              <a:defRPr sz="3991"/>
            </a:lvl2pPr>
            <a:lvl3pPr marL="1824594" indent="0" algn="ctr">
              <a:buNone/>
              <a:defRPr sz="3592"/>
            </a:lvl3pPr>
            <a:lvl4pPr marL="2736891" indent="0" algn="ctr">
              <a:buNone/>
              <a:defRPr sz="3193"/>
            </a:lvl4pPr>
            <a:lvl5pPr marL="3649188" indent="0" algn="ctr">
              <a:buNone/>
              <a:defRPr sz="3193"/>
            </a:lvl5pPr>
            <a:lvl6pPr marL="4561484" indent="0" algn="ctr">
              <a:buNone/>
              <a:defRPr sz="3193"/>
            </a:lvl6pPr>
            <a:lvl7pPr marL="5473781" indent="0" algn="ctr">
              <a:buNone/>
              <a:defRPr sz="3193"/>
            </a:lvl7pPr>
            <a:lvl8pPr marL="6386078" indent="0" algn="ctr">
              <a:buNone/>
              <a:defRPr sz="3193"/>
            </a:lvl8pPr>
            <a:lvl9pPr marL="7298375" indent="0" algn="ctr">
              <a:buNone/>
              <a:defRPr sz="3193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9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502" y="9578975"/>
            <a:ext cx="14627543" cy="1130853"/>
          </a:xfrm>
        </p:spPr>
        <p:txBody>
          <a:bodyPr anchor="b"/>
          <a:lstStyle>
            <a:lvl1pPr algn="l">
              <a:defRPr sz="3927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502" y="1222714"/>
            <a:ext cx="14627543" cy="8210550"/>
          </a:xfrm>
        </p:spPr>
        <p:txBody>
          <a:bodyPr/>
          <a:lstStyle>
            <a:lvl1pPr marL="0" indent="0">
              <a:buNone/>
              <a:defRPr sz="6452"/>
            </a:lvl1pPr>
            <a:lvl2pPr marL="911945" indent="0">
              <a:buNone/>
              <a:defRPr sz="5610"/>
            </a:lvl2pPr>
            <a:lvl3pPr marL="1823888" indent="0">
              <a:buNone/>
              <a:defRPr sz="4769"/>
            </a:lvl3pPr>
            <a:lvl4pPr marL="2735833" indent="0">
              <a:buNone/>
              <a:defRPr sz="3927"/>
            </a:lvl4pPr>
            <a:lvl5pPr marL="3647775" indent="0">
              <a:buNone/>
              <a:defRPr sz="3927"/>
            </a:lvl5pPr>
            <a:lvl6pPr marL="4559721" indent="0">
              <a:buNone/>
              <a:defRPr sz="3927"/>
            </a:lvl6pPr>
            <a:lvl7pPr marL="5471664" indent="0">
              <a:buNone/>
              <a:defRPr sz="3927"/>
            </a:lvl7pPr>
            <a:lvl8pPr marL="6383609" indent="0">
              <a:buNone/>
              <a:defRPr sz="3927"/>
            </a:lvl8pPr>
            <a:lvl9pPr marL="7295553" indent="0">
              <a:buNone/>
              <a:defRPr sz="39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502" y="10709829"/>
            <a:ext cx="14627543" cy="1605997"/>
          </a:xfrm>
        </p:spPr>
        <p:txBody>
          <a:bodyPr/>
          <a:lstStyle>
            <a:lvl1pPr marL="0" indent="0">
              <a:buNone/>
              <a:defRPr sz="2805"/>
            </a:lvl1pPr>
            <a:lvl2pPr marL="911945" indent="0">
              <a:buNone/>
              <a:defRPr sz="2384"/>
            </a:lvl2pPr>
            <a:lvl3pPr marL="1823888" indent="0">
              <a:buNone/>
              <a:defRPr sz="1964"/>
            </a:lvl3pPr>
            <a:lvl4pPr marL="2735833" indent="0">
              <a:buNone/>
              <a:defRPr sz="1823"/>
            </a:lvl4pPr>
            <a:lvl5pPr marL="3647775" indent="0">
              <a:buNone/>
              <a:defRPr sz="1823"/>
            </a:lvl5pPr>
            <a:lvl6pPr marL="4559721" indent="0">
              <a:buNone/>
              <a:defRPr sz="1823"/>
            </a:lvl6pPr>
            <a:lvl7pPr marL="5471664" indent="0">
              <a:buNone/>
              <a:defRPr sz="1823"/>
            </a:lvl7pPr>
            <a:lvl8pPr marL="6383609" indent="0">
              <a:buNone/>
              <a:defRPr sz="1823"/>
            </a:lvl8pPr>
            <a:lvl9pPr marL="7295553" indent="0">
              <a:buNone/>
              <a:defRPr sz="1823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80404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2 - Tilføj teks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B7092D-D310-6110-71D3-43EAD206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9" name="Pladsholder til sidefod 4">
            <a:extLst>
              <a:ext uri="{FF2B5EF4-FFF2-40B4-BE49-F238E27FC236}">
                <a16:creationId xmlns:a16="http://schemas.microsoft.com/office/drawing/2014/main" id="{BCA88AA5-D706-E450-2955-5144F8E6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623" y="12683273"/>
            <a:ext cx="8227993" cy="728560"/>
          </a:xfrm>
        </p:spPr>
        <p:txBody>
          <a:bodyPr/>
          <a:lstStyle>
            <a:lvl1pPr>
              <a:defRPr sz="2195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62DBF0F4-6B34-CAB2-1B06-5523FC1D6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21705" r="20549" b="62791"/>
          <a:stretch/>
        </p:blipFill>
        <p:spPr>
          <a:xfrm>
            <a:off x="19836166" y="413557"/>
            <a:ext cx="4052956" cy="13391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D44F447-E371-90D6-4D63-367350D5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5420932" cy="2644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8">
            <a:extLst>
              <a:ext uri="{FF2B5EF4-FFF2-40B4-BE49-F238E27FC236}">
                <a16:creationId xmlns:a16="http://schemas.microsoft.com/office/drawing/2014/main" id="{64BE1F9E-DFE2-51EE-B0D4-BE592FE02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070" y="3813851"/>
            <a:ext cx="20957836" cy="78246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Pladsholder til slidenummer 4">
            <a:extLst>
              <a:ext uri="{FF2B5EF4-FFF2-40B4-BE49-F238E27FC236}">
                <a16:creationId xmlns:a16="http://schemas.microsoft.com/office/drawing/2014/main" id="{1CB8194E-F5C3-6A56-98C0-7581D789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759" y="255739"/>
            <a:ext cx="1338912" cy="728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0118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 dirty="0"/>
              <a:t>Tips, tricks og guidelines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Skrifttyper i skabelonen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Overskrifter er</a:t>
            </a:r>
            <a:r>
              <a:rPr lang="da-DK" sz="2195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2195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Libre Franklin Medium</a:t>
            </a:r>
            <a:endParaRPr lang="da-DK" sz="2195" b="0" kern="1200" cap="none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Brødtekst er Poppins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Skriftstørrelser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Brugen af skriftstørrelser og tekstmængde er forskellig fra præsentioner til tilbud mm., der skal printes, sendes som PDF el. lign.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præsentationer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skal slides indeholde mindre tekstmængde, men større skriftstørrelse.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Det anbefales at holde tekst </a:t>
            </a:r>
            <a:r>
              <a:rPr lang="da-DK" sz="2195" b="1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over 24 pkt. </a:t>
            </a:r>
            <a:r>
              <a:rPr lang="da-DK" sz="2195" kern="1200" cap="none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ved præsentationer.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kern="1200" cap="none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Farver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Når du skal farvelægge figurer, ikoner o.lign., må du kun bruge de prædefinerede brandfarver: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layouts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fanen "Hjem".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menuen "Ny slide" for at indsætte en ny dias</a:t>
            </a:r>
            <a:r>
              <a:rPr lang="da-DK" sz="2195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 næste slide for brugen af de forskellige layouts.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5789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billeder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 har en række 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4"/>
              </a:rPr>
              <a:t>ballisager-billeder</a:t>
            </a: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, du kan bruge til at skabe liv i din præsentation.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dem, hvor der er pladsholdere til det – eller brug dem som baggrund.</a:t>
            </a: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Brug af ikoner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Ikoner kan gøre det lettere at forstå dit indhold.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 for, at ikonerne har en af vores temafarver:</a:t>
            </a:r>
            <a:b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Eksempelvis: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AF9EBCE3-A469-2FD8-7D0E-3CE696784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20631" y="5738241"/>
            <a:ext cx="5808691" cy="579637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8D18855-4EF3-2980-FFD3-A5764FACD0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9289" y="11174406"/>
            <a:ext cx="5784702" cy="72856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7BEAE24-F547-DBF4-BF2C-24133ECC39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61971" y="7439434"/>
            <a:ext cx="5363896" cy="1581429"/>
          </a:xfrm>
          <a:prstGeom prst="rect">
            <a:avLst/>
          </a:prstGeom>
        </p:spPr>
      </p:pic>
      <p:pic>
        <p:nvPicPr>
          <p:cNvPr id="12" name="Grafik 11" descr="Skriveplade alt afkrydset med massiv udfyldning">
            <a:extLst>
              <a:ext uri="{FF2B5EF4-FFF2-40B4-BE49-F238E27FC236}">
                <a16:creationId xmlns:a16="http://schemas.microsoft.com/office/drawing/2014/main" id="{1DFF35EB-1EFC-AF3F-B026-C972CCEADB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96776" y="9958075"/>
            <a:ext cx="1828443" cy="182456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0D53029-50A2-3949-C779-9F93DF2BB43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8825219" y="10007889"/>
            <a:ext cx="3287182" cy="17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3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boks2 - Tilføj tekst">
    <p:bg>
      <p:bgPr>
        <a:blipFill dpi="0" rotWithShape="1">
          <a:blip r:embed="rId2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13F510-64CA-7F4A-3BD7-C75421D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195"/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07C7A0-D553-F9FE-3C34-9F78B48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195"/>
            </a:lvl1pPr>
          </a:lstStyle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18D4B7-55AC-1314-E77C-38170C67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Grafik, Font/skrifttype, skærmbillede, logo&#10;&#10;Automatisk genereret beskrivelse">
            <a:extLst>
              <a:ext uri="{FF2B5EF4-FFF2-40B4-BE49-F238E27FC236}">
                <a16:creationId xmlns:a16="http://schemas.microsoft.com/office/drawing/2014/main" id="{DA672942-B51B-631F-078B-393B4E2943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617" y="594043"/>
            <a:ext cx="3776884" cy="944107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D8CFA81-BD1D-0254-0EE0-284A72280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9290" y="984301"/>
            <a:ext cx="18451806" cy="22471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780">
                <a:solidFill>
                  <a:schemeClr val="tx1"/>
                </a:solidFill>
                <a:latin typeface="+mj-lt"/>
              </a:defRPr>
            </a:lvl1pPr>
            <a:lvl2pPr marL="19006" indent="0">
              <a:buNone/>
              <a:defRPr sz="3991" b="0" i="0">
                <a:solidFill>
                  <a:srgbClr val="9D9FA2"/>
                </a:solidFill>
                <a:latin typeface="Montserrat Medium" pitchFamily="2" charset="77"/>
              </a:defRPr>
            </a:lvl2pPr>
          </a:lstStyle>
          <a:p>
            <a:pPr lvl="0"/>
            <a:r>
              <a:rPr lang="da-DK" dirty="0"/>
              <a:t>Sådan bruges de forskellige slides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D31DDA5-BBA9-BFE5-F3BA-7BB957F5B0D8}"/>
              </a:ext>
            </a:extLst>
          </p:cNvPr>
          <p:cNvSpPr txBox="1"/>
          <p:nvPr userDrawn="1"/>
        </p:nvSpPr>
        <p:spPr>
          <a:xfrm>
            <a:off x="1079290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Titel el. nyt tema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baggrundsbillede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3BCEE12-76B3-C8A8-7CD3-5D9389B9DC4A}"/>
              </a:ext>
            </a:extLst>
          </p:cNvPr>
          <p:cNvSpPr txBox="1"/>
          <p:nvPr userDrawn="1"/>
        </p:nvSpPr>
        <p:spPr>
          <a:xfrm>
            <a:off x="8220631" y="4002916"/>
            <a:ext cx="6926497" cy="8454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Disposition / Agenda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Tal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4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et billede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62F5D1A-F451-63FB-2235-3EDFE9A993BF}"/>
              </a:ext>
            </a:extLst>
          </p:cNvPr>
          <p:cNvSpPr txBox="1"/>
          <p:nvPr userDrawn="1"/>
        </p:nvSpPr>
        <p:spPr>
          <a:xfrm>
            <a:off x="15361972" y="4002917"/>
            <a:ext cx="6926497" cy="7869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599"/>
              </a:spcAft>
              <a:buNone/>
              <a:defRPr/>
            </a:pPr>
            <a:r>
              <a:rPr lang="da-DK" sz="25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Screenshots fra analyser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endParaRPr lang="da-DK" sz="2594" b="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ændre baggrundsbillede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599"/>
              </a:spcAft>
              <a:buNone/>
              <a:defRPr/>
            </a:pPr>
            <a:r>
              <a:rPr lang="da-DK" sz="2794" b="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Oplægsholder/Team 1, 2 eller 3 pers.</a:t>
            </a:r>
          </a:p>
          <a:p>
            <a:pPr>
              <a:spcAft>
                <a:spcPts val="599"/>
              </a:spcAft>
              <a:buNone/>
              <a:defRPr/>
            </a:pPr>
            <a:r>
              <a:rPr lang="da-DK" sz="2195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Husk at tilføje medarbejderfoto</a:t>
            </a:r>
          </a:p>
          <a:p>
            <a:pPr>
              <a:spcAft>
                <a:spcPts val="599"/>
              </a:spcAft>
              <a:buNone/>
              <a:defRPr/>
            </a:pPr>
            <a:endParaRPr lang="da-DK" sz="2195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D17F5FE-F2CA-7B27-9956-7CC13D3C42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116" y="4711162"/>
            <a:ext cx="4086506" cy="228567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5B5CA77-02A2-6385-4884-75DE370ED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8408" y="7830253"/>
            <a:ext cx="4115926" cy="228567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81281C7-ADA5-1490-B636-C0ABA342A8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405" y="10205786"/>
            <a:ext cx="4115928" cy="2297767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F52F7728-DC85-B708-3997-B85A6ECDC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05787" y="4711162"/>
            <a:ext cx="4094262" cy="228567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5174CF59-009A-C414-5274-AF343654E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0630" y="8717184"/>
            <a:ext cx="3879418" cy="2162104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1BF8A9C-9414-A6EC-16FB-19560116B8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361971" y="4711162"/>
            <a:ext cx="4115928" cy="2293481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ECB95784-C254-8FAD-93DA-B7BC773EBB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361093" y="9139854"/>
            <a:ext cx="2619150" cy="1470384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41823C73-E44F-1CC9-0299-09DA186AD0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166439" y="9139854"/>
            <a:ext cx="2622920" cy="1470384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B3C25A37-CFC8-1CE5-4F6D-445664AC77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974437" y="9139854"/>
            <a:ext cx="2621036" cy="14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446" y="4250990"/>
            <a:ext cx="20722352" cy="2933245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889" y="7754408"/>
            <a:ext cx="17065466" cy="34970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3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5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47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5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8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9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2467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8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a-DK" dirty="0"/>
              <a:t>Click to edit Master text styles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/>
              <a:t>Fourth level</a:t>
            </a:r>
          </a:p>
          <a:p>
            <a:pPr lvl="4"/>
            <a:r>
              <a:rPr lang="da-DK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58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792" y="8793399"/>
            <a:ext cx="20722352" cy="2717844"/>
          </a:xfrm>
        </p:spPr>
        <p:txBody>
          <a:bodyPr anchor="t"/>
          <a:lstStyle>
            <a:lvl1pPr algn="l">
              <a:defRPr sz="7994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792" y="5799971"/>
            <a:ext cx="20722352" cy="2993429"/>
          </a:xfrm>
        </p:spPr>
        <p:txBody>
          <a:bodyPr anchor="b"/>
          <a:lstStyle>
            <a:lvl1pPr marL="0" indent="0">
              <a:buNone/>
              <a:defRPr sz="3927">
                <a:solidFill>
                  <a:schemeClr val="tx1">
                    <a:tint val="75000"/>
                  </a:schemeClr>
                </a:solidFill>
              </a:defRPr>
            </a:lvl1pPr>
            <a:lvl2pPr marL="911945" indent="0">
              <a:buNone/>
              <a:defRPr sz="3647">
                <a:solidFill>
                  <a:schemeClr val="tx1">
                    <a:tint val="75000"/>
                  </a:schemeClr>
                </a:solidFill>
              </a:defRPr>
            </a:lvl2pPr>
            <a:lvl3pPr marL="1823888" indent="0">
              <a:buNone/>
              <a:defRPr sz="3226">
                <a:solidFill>
                  <a:schemeClr val="tx1">
                    <a:tint val="75000"/>
                  </a:schemeClr>
                </a:solidFill>
              </a:defRPr>
            </a:lvl3pPr>
            <a:lvl4pPr marL="273583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4pPr>
            <a:lvl5pPr marL="36477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5pPr>
            <a:lvl6pPr marL="4559721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6pPr>
            <a:lvl7pPr marL="5471664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7pPr>
            <a:lvl8pPr marL="6383609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8pPr>
            <a:lvl9pPr marL="7295553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3049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5328" y="4542410"/>
            <a:ext cx="15393627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35278" y="4542410"/>
            <a:ext cx="15397859" cy="12847991"/>
          </a:xfrm>
        </p:spPr>
        <p:txBody>
          <a:bodyPr/>
          <a:lstStyle>
            <a:lvl1pPr>
              <a:defRPr sz="5610"/>
            </a:lvl1pPr>
            <a:lvl2pPr>
              <a:defRPr sz="4769"/>
            </a:lvl2pPr>
            <a:lvl3pPr>
              <a:defRPr sz="3927"/>
            </a:lvl3pPr>
            <a:lvl4pPr>
              <a:defRPr sz="3647"/>
            </a:lvl4pPr>
            <a:lvl5pPr>
              <a:defRPr sz="3647"/>
            </a:lvl5pPr>
            <a:lvl6pPr>
              <a:defRPr sz="3647"/>
            </a:lvl6pPr>
            <a:lvl7pPr>
              <a:defRPr sz="3647"/>
            </a:lvl7pPr>
            <a:lvl8pPr>
              <a:defRPr sz="3647"/>
            </a:lvl8pPr>
            <a:lvl9pPr>
              <a:defRPr sz="3647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06545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62" y="548005"/>
            <a:ext cx="21941315" cy="228070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962" y="3063118"/>
            <a:ext cx="10771731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962" y="4339683"/>
            <a:ext cx="10771731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4316" y="3063118"/>
            <a:ext cx="10775962" cy="1276562"/>
          </a:xfrm>
        </p:spPr>
        <p:txBody>
          <a:bodyPr anchor="b"/>
          <a:lstStyle>
            <a:lvl1pPr marL="0" indent="0">
              <a:buNone/>
              <a:defRPr sz="4769" b="1"/>
            </a:lvl1pPr>
            <a:lvl2pPr marL="911945" indent="0">
              <a:buNone/>
              <a:defRPr sz="3927" b="1"/>
            </a:lvl2pPr>
            <a:lvl3pPr marL="1823888" indent="0">
              <a:buNone/>
              <a:defRPr sz="3647" b="1"/>
            </a:lvl3pPr>
            <a:lvl4pPr marL="2735833" indent="0">
              <a:buNone/>
              <a:defRPr sz="3226" b="1"/>
            </a:lvl4pPr>
            <a:lvl5pPr marL="3647775" indent="0">
              <a:buNone/>
              <a:defRPr sz="3226" b="1"/>
            </a:lvl5pPr>
            <a:lvl6pPr marL="4559721" indent="0">
              <a:buNone/>
              <a:defRPr sz="3226" b="1"/>
            </a:lvl6pPr>
            <a:lvl7pPr marL="5471664" indent="0">
              <a:buNone/>
              <a:defRPr sz="3226" b="1"/>
            </a:lvl7pPr>
            <a:lvl8pPr marL="6383609" indent="0">
              <a:buNone/>
              <a:defRPr sz="3226" b="1"/>
            </a:lvl8pPr>
            <a:lvl9pPr marL="7295553" indent="0">
              <a:buNone/>
              <a:defRPr sz="3226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4316" y="4339683"/>
            <a:ext cx="10775962" cy="7884283"/>
          </a:xfrm>
        </p:spPr>
        <p:txBody>
          <a:bodyPr/>
          <a:lstStyle>
            <a:lvl1pPr>
              <a:defRPr sz="4769"/>
            </a:lvl1pPr>
            <a:lvl2pPr>
              <a:defRPr sz="3927"/>
            </a:lvl2pPr>
            <a:lvl3pPr>
              <a:defRPr sz="3647"/>
            </a:lvl3pPr>
            <a:lvl4pPr>
              <a:defRPr sz="3226"/>
            </a:lvl4pPr>
            <a:lvl5pPr>
              <a:defRPr sz="3226"/>
            </a:lvl5pPr>
            <a:lvl6pPr>
              <a:defRPr sz="3226"/>
            </a:lvl6pPr>
            <a:lvl7pPr>
              <a:defRPr sz="3226"/>
            </a:lvl7pPr>
            <a:lvl8pPr>
              <a:defRPr sz="3226"/>
            </a:lvl8pPr>
            <a:lvl9pPr>
              <a:defRPr sz="3226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61869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36821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8963" y="12683274"/>
            <a:ext cx="5688489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8A7933F-2D27-9449-8AEA-84482CF5D58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29574" y="12683274"/>
            <a:ext cx="7720092" cy="728560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3CD8D-26BD-034F-86FF-058A969E19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467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20124"/>
            <a:ext cx="24379238" cy="1442791"/>
          </a:xfrm>
          <a:prstGeom prst="rect">
            <a:avLst/>
          </a:prstGeom>
        </p:spPr>
        <p:txBody>
          <a:bodyPr vert="horz" lIns="130045" tIns="65023" rIns="130045" bIns="65023" rtlCol="0" anchor="t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9743" y="3643800"/>
            <a:ext cx="21941315" cy="9030973"/>
          </a:xfrm>
          <a:prstGeom prst="rect">
            <a:avLst/>
          </a:prstGeom>
        </p:spPr>
        <p:txBody>
          <a:bodyPr vert="horz" lIns="130045" tIns="65023" rIns="130045" bIns="65023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1787" y="12683274"/>
            <a:ext cx="5688489" cy="728560"/>
          </a:xfrm>
          <a:prstGeom prst="rect">
            <a:avLst/>
          </a:prstGeom>
        </p:spPr>
        <p:txBody>
          <a:bodyPr vert="horz" lIns="130045" tIns="65023" rIns="130045" bIns="65023" rtlCol="0" anchor="ctr"/>
          <a:lstStyle>
            <a:lvl1pPr algn="r">
              <a:defRPr sz="23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z="2525" dirty="0"/>
              <a:t>Side </a:t>
            </a:r>
            <a:fld id="{9953CD8D-26BD-034F-86FF-058A969E190F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4" descr="BallisagerLogoFinal_pos.png">
            <a:extLst>
              <a:ext uri="{FF2B5EF4-FFF2-40B4-BE49-F238E27FC236}">
                <a16:creationId xmlns:a16="http://schemas.microsoft.com/office/drawing/2014/main" id="{38DF8EC1-A729-494D-A01B-2CAB799F79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691" y="424933"/>
            <a:ext cx="2114231" cy="5299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1E71C17-69B2-D247-9E09-55243D0C6E21}"/>
              </a:ext>
            </a:extLst>
          </p:cNvPr>
          <p:cNvSpPr/>
          <p:nvPr userDrawn="1"/>
        </p:nvSpPr>
        <p:spPr bwMode="auto">
          <a:xfrm>
            <a:off x="-25712" y="683524"/>
            <a:ext cx="117987" cy="199780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D42C0D-349C-F44F-9005-E5C5962CB10D}"/>
              </a:ext>
            </a:extLst>
          </p:cNvPr>
          <p:cNvSpPr/>
          <p:nvPr userDrawn="1"/>
        </p:nvSpPr>
        <p:spPr bwMode="auto">
          <a:xfrm>
            <a:off x="21838691" y="13630244"/>
            <a:ext cx="2114231" cy="10801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0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1945" rtl="0" eaLnBrk="1" latinLnBrk="0" hangingPunct="1">
        <a:spcBef>
          <a:spcPct val="0"/>
        </a:spcBef>
        <a:buNone/>
        <a:defRPr sz="80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683959" indent="-683959" algn="l" defTabSz="911945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481910" indent="-569965" algn="l" defTabSz="911945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2279861" indent="-455972" algn="l" defTabSz="91194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3191804" indent="-455972" algn="l" defTabSz="91194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4103749" indent="-455972" algn="l" defTabSz="9119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5015693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6pPr>
      <a:lvl7pPr marL="5927635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7pPr>
      <a:lvl8pPr marL="6839582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8pPr>
      <a:lvl9pPr marL="7751524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91194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2pPr>
      <a:lvl3pPr marL="1823888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3pPr>
      <a:lvl4pPr marL="273583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4pPr>
      <a:lvl5pPr marL="364777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5pPr>
      <a:lvl6pPr marL="4559721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6pPr>
      <a:lvl7pPr marL="5471664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7pPr>
      <a:lvl8pPr marL="6383609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8pPr>
      <a:lvl9pPr marL="729555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C69FD33-B4A9-39DD-6E76-1AA9B580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7586361" cy="2644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BE318A-9AB4-6E6F-ED16-D58036826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073" y="3642798"/>
            <a:ext cx="21027093" cy="868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149F25-22DB-70EE-1E7A-2E009A9FF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757" y="12683273"/>
            <a:ext cx="2078070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B3E0CD73-8400-49EF-9031-8990ACF4AD2E}" type="datetime1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41EBA13-5EB2-943E-0100-3AD442E8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69883" y="12643779"/>
            <a:ext cx="8227993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95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24FB8A-E064-9CAD-B4F0-5007F9B00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91" b="0" i="0">
                <a:solidFill>
                  <a:srgbClr val="332F2C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792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</p:sldLayoutIdLst>
  <p:hf hdr="0" ftr="0"/>
  <p:txStyles>
    <p:titleStyle>
      <a:lvl1pPr algn="l" defTabSz="1824594" rtl="0" eaLnBrk="1" latinLnBrk="0" hangingPunct="1">
        <a:lnSpc>
          <a:spcPct val="90000"/>
        </a:lnSpc>
        <a:spcBef>
          <a:spcPct val="0"/>
        </a:spcBef>
        <a:buNone/>
        <a:defRPr sz="8780" b="0" kern="1200">
          <a:solidFill>
            <a:srgbClr val="332F2C"/>
          </a:solidFill>
          <a:latin typeface="Libre Franklin Medium" pitchFamily="2" charset="0"/>
          <a:ea typeface="+mj-ea"/>
          <a:cs typeface="+mj-cs"/>
        </a:defRPr>
      </a:lvl1pPr>
    </p:titleStyle>
    <p:bodyStyle>
      <a:lvl1pPr marL="456148" indent="-456148" algn="l" defTabSz="1824594" rtl="0" eaLnBrk="1" latinLnBrk="0" hangingPunct="1">
        <a:lnSpc>
          <a:spcPct val="90000"/>
        </a:lnSpc>
        <a:spcBef>
          <a:spcPts val="1995"/>
        </a:spcBef>
        <a:buClr>
          <a:schemeClr val="tx2"/>
        </a:buClr>
        <a:buSzPct val="133000"/>
        <a:buFont typeface="Arial" panose="020B0604020202020204" pitchFamily="34" charset="0"/>
        <a:buChar char="•"/>
        <a:defRPr sz="5587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1368445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4789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2280742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991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3193039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4105336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501763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929930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842227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75452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1pPr>
      <a:lvl2pPr marL="912297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2pPr>
      <a:lvl3pPr marL="182459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3pPr>
      <a:lvl4pPr marL="273689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4pPr>
      <a:lvl5pPr marL="364918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5pPr>
      <a:lvl6pPr marL="456148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47378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38607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298375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C69FD33-B4A9-39DD-6E76-1AA9B580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7586361" cy="2644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BE318A-9AB4-6E6F-ED16-D58036826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073" y="3642798"/>
            <a:ext cx="21027093" cy="868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149F25-22DB-70EE-1E7A-2E009A9FF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757" y="12683273"/>
            <a:ext cx="2078070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933DEA3E-38A4-43B8-BE5E-6ADD67A90C7C}" type="datetimeFigureOut">
              <a:rPr lang="da-DK" smtClean="0"/>
              <a:pPr/>
              <a:t>30-09-2024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41EBA13-5EB2-943E-0100-3AD442E8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69883" y="12643779"/>
            <a:ext cx="8227993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95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24FB8A-E064-9CAD-B4F0-5007F9B00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759" y="255739"/>
            <a:ext cx="1338912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91" b="0" i="0">
                <a:solidFill>
                  <a:srgbClr val="332F2C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fld id="{DAAEC3DB-BF54-4D8E-A4FE-2FC661C2FEB8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65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</p:sldLayoutIdLst>
  <p:txStyles>
    <p:titleStyle>
      <a:lvl1pPr algn="l" defTabSz="1824594" rtl="0" eaLnBrk="1" latinLnBrk="0" hangingPunct="1">
        <a:lnSpc>
          <a:spcPct val="90000"/>
        </a:lnSpc>
        <a:spcBef>
          <a:spcPct val="0"/>
        </a:spcBef>
        <a:buNone/>
        <a:defRPr sz="8780" b="0" kern="1200">
          <a:solidFill>
            <a:srgbClr val="332F2C"/>
          </a:solidFill>
          <a:latin typeface="Libre Franklin Medium" pitchFamily="2" charset="0"/>
          <a:ea typeface="+mj-ea"/>
          <a:cs typeface="+mj-cs"/>
        </a:defRPr>
      </a:lvl1pPr>
    </p:titleStyle>
    <p:bodyStyle>
      <a:lvl1pPr marL="456148" indent="-456148" algn="l" defTabSz="1824594" rtl="0" eaLnBrk="1" latinLnBrk="0" hangingPunct="1">
        <a:lnSpc>
          <a:spcPct val="90000"/>
        </a:lnSpc>
        <a:spcBef>
          <a:spcPts val="1995"/>
        </a:spcBef>
        <a:buClr>
          <a:schemeClr val="tx2"/>
        </a:buClr>
        <a:buSzPct val="133000"/>
        <a:buFont typeface="Arial" panose="020B0604020202020204" pitchFamily="34" charset="0"/>
        <a:buChar char="•"/>
        <a:defRPr sz="5587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1368445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4789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2280742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991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3193039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4105336" indent="-456148" algn="l" defTabSz="1824594" rtl="0" eaLnBrk="1" latinLnBrk="0" hangingPunct="1">
        <a:lnSpc>
          <a:spcPct val="90000"/>
        </a:lnSpc>
        <a:spcBef>
          <a:spcPts val="998"/>
        </a:spcBef>
        <a:buClr>
          <a:schemeClr val="tx2"/>
        </a:buClr>
        <a:buSzPct val="133000"/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501763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929930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842227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75452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1pPr>
      <a:lvl2pPr marL="912297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2pPr>
      <a:lvl3pPr marL="182459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3pPr>
      <a:lvl4pPr marL="273689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4pPr>
      <a:lvl5pPr marL="364918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5pPr>
      <a:lvl6pPr marL="456148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47378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38607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298375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20124"/>
            <a:ext cx="24379238" cy="1442791"/>
          </a:xfrm>
          <a:prstGeom prst="rect">
            <a:avLst/>
          </a:prstGeom>
        </p:spPr>
        <p:txBody>
          <a:bodyPr vert="horz" lIns="130045" tIns="65023" rIns="130045" bIns="65023" rtlCol="0" anchor="t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9743" y="3643800"/>
            <a:ext cx="21941315" cy="9030973"/>
          </a:xfrm>
          <a:prstGeom prst="rect">
            <a:avLst/>
          </a:prstGeom>
        </p:spPr>
        <p:txBody>
          <a:bodyPr vert="horz" lIns="130045" tIns="65023" rIns="130045" bIns="65023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1787" y="12683274"/>
            <a:ext cx="5688489" cy="728560"/>
          </a:xfrm>
          <a:prstGeom prst="rect">
            <a:avLst/>
          </a:prstGeom>
        </p:spPr>
        <p:txBody>
          <a:bodyPr vert="horz" lIns="130045" tIns="65023" rIns="130045" bIns="65023" rtlCol="0" anchor="ctr"/>
          <a:lstStyle>
            <a:lvl1pPr algn="r">
              <a:defRPr sz="23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z="2525" dirty="0"/>
              <a:t>Side </a:t>
            </a:r>
            <a:fld id="{9953CD8D-26BD-034F-86FF-058A969E190F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4" descr="BallisagerLogoFinal_pos.png">
            <a:extLst>
              <a:ext uri="{FF2B5EF4-FFF2-40B4-BE49-F238E27FC236}">
                <a16:creationId xmlns:a16="http://schemas.microsoft.com/office/drawing/2014/main" id="{38DF8EC1-A729-494D-A01B-2CAB799F79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691" y="424933"/>
            <a:ext cx="2114231" cy="5299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1E71C17-69B2-D247-9E09-55243D0C6E21}"/>
              </a:ext>
            </a:extLst>
          </p:cNvPr>
          <p:cNvSpPr/>
          <p:nvPr userDrawn="1"/>
        </p:nvSpPr>
        <p:spPr bwMode="auto">
          <a:xfrm>
            <a:off x="-25712" y="683524"/>
            <a:ext cx="117987" cy="199780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D42C0D-349C-F44F-9005-E5C5962CB10D}"/>
              </a:ext>
            </a:extLst>
          </p:cNvPr>
          <p:cNvSpPr/>
          <p:nvPr userDrawn="1"/>
        </p:nvSpPr>
        <p:spPr bwMode="auto">
          <a:xfrm>
            <a:off x="21838691" y="13630244"/>
            <a:ext cx="2114231" cy="10801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defTabSz="911945" rtl="0" eaLnBrk="1" latinLnBrk="0" hangingPunct="1">
        <a:spcBef>
          <a:spcPct val="0"/>
        </a:spcBef>
        <a:buNone/>
        <a:defRPr sz="80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683959" indent="-683959" algn="l" defTabSz="911945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481910" indent="-569965" algn="l" defTabSz="911945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2279861" indent="-455972" algn="l" defTabSz="91194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3191804" indent="-455972" algn="l" defTabSz="91194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4103749" indent="-455972" algn="l" defTabSz="9119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5015693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6pPr>
      <a:lvl7pPr marL="5927635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7pPr>
      <a:lvl8pPr marL="6839582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8pPr>
      <a:lvl9pPr marL="7751524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91194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2pPr>
      <a:lvl3pPr marL="1823888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3pPr>
      <a:lvl4pPr marL="273583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4pPr>
      <a:lvl5pPr marL="364777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5pPr>
      <a:lvl6pPr marL="4559721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6pPr>
      <a:lvl7pPr marL="5471664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7pPr>
      <a:lvl8pPr marL="6383609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8pPr>
      <a:lvl9pPr marL="729555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40DE3DF4-2576-C643-A619-724112DB5A52}"/>
              </a:ext>
            </a:extLst>
          </p:cNvPr>
          <p:cNvSpPr/>
          <p:nvPr userDrawn="1"/>
        </p:nvSpPr>
        <p:spPr bwMode="auto">
          <a:xfrm>
            <a:off x="0" y="2681326"/>
            <a:ext cx="23952922" cy="11002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20124"/>
            <a:ext cx="24379238" cy="1442791"/>
          </a:xfrm>
          <a:prstGeom prst="rect">
            <a:avLst/>
          </a:prstGeom>
        </p:spPr>
        <p:txBody>
          <a:bodyPr vert="horz" lIns="130045" tIns="65023" rIns="130045" bIns="65023" rtlCol="0" anchor="t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9743" y="3643800"/>
            <a:ext cx="21941315" cy="9030973"/>
          </a:xfrm>
          <a:prstGeom prst="rect">
            <a:avLst/>
          </a:prstGeom>
        </p:spPr>
        <p:txBody>
          <a:bodyPr vert="horz" lIns="130045" tIns="65023" rIns="130045" bIns="65023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1787" y="12683274"/>
            <a:ext cx="5688489" cy="728560"/>
          </a:xfrm>
          <a:prstGeom prst="rect">
            <a:avLst/>
          </a:prstGeom>
        </p:spPr>
        <p:txBody>
          <a:bodyPr vert="horz" lIns="130045" tIns="65023" rIns="130045" bIns="65023" rtlCol="0" anchor="ctr"/>
          <a:lstStyle>
            <a:lvl1pPr algn="r">
              <a:defRPr sz="23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z="2525" dirty="0"/>
              <a:t>Side </a:t>
            </a:r>
            <a:fld id="{9953CD8D-26BD-034F-86FF-058A969E190F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4" descr="BallisagerLogoFinal_pos.png">
            <a:extLst>
              <a:ext uri="{FF2B5EF4-FFF2-40B4-BE49-F238E27FC236}">
                <a16:creationId xmlns:a16="http://schemas.microsoft.com/office/drawing/2014/main" id="{38DF8EC1-A729-494D-A01B-2CAB799F79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691" y="424933"/>
            <a:ext cx="2114231" cy="5299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1E71C17-69B2-D247-9E09-55243D0C6E21}"/>
              </a:ext>
            </a:extLst>
          </p:cNvPr>
          <p:cNvSpPr/>
          <p:nvPr userDrawn="1"/>
        </p:nvSpPr>
        <p:spPr bwMode="auto">
          <a:xfrm>
            <a:off x="-25712" y="683524"/>
            <a:ext cx="117987" cy="199780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D42C0D-349C-F44F-9005-E5C5962CB10D}"/>
              </a:ext>
            </a:extLst>
          </p:cNvPr>
          <p:cNvSpPr/>
          <p:nvPr userDrawn="1"/>
        </p:nvSpPr>
        <p:spPr bwMode="auto">
          <a:xfrm>
            <a:off x="21838691" y="13630244"/>
            <a:ext cx="2114231" cy="108012"/>
          </a:xfrm>
          <a:prstGeom prst="rect">
            <a:avLst/>
          </a:prstGeom>
          <a:solidFill>
            <a:srgbClr val="F3732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8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1945" rtl="0" eaLnBrk="1" latinLnBrk="0" hangingPunct="1">
        <a:spcBef>
          <a:spcPct val="0"/>
        </a:spcBef>
        <a:buNone/>
        <a:defRPr sz="80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683959" indent="-683959" algn="l" defTabSz="911945" rtl="0" eaLnBrk="1" latinLnBrk="0" hangingPunct="1">
        <a:spcBef>
          <a:spcPct val="20000"/>
        </a:spcBef>
        <a:buFont typeface="Arial"/>
        <a:buChar char="•"/>
        <a:defRPr sz="6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481910" indent="-569965" algn="l" defTabSz="911945" rtl="0" eaLnBrk="1" latinLnBrk="0" hangingPunct="1">
        <a:spcBef>
          <a:spcPct val="20000"/>
        </a:spcBef>
        <a:buFont typeface="Arial"/>
        <a:buChar char="–"/>
        <a:defRPr sz="5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2279861" indent="-455972" algn="l" defTabSz="91194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3191804" indent="-455972" algn="l" defTabSz="911945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4103749" indent="-455972" algn="l" defTabSz="911945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5015693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6pPr>
      <a:lvl7pPr marL="5927635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7pPr>
      <a:lvl8pPr marL="6839582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8pPr>
      <a:lvl9pPr marL="7751524" indent="-455972" algn="l" defTabSz="911945" rtl="0" eaLnBrk="1" latinLnBrk="0" hangingPunct="1">
        <a:spcBef>
          <a:spcPct val="20000"/>
        </a:spcBef>
        <a:buFont typeface="Arial"/>
        <a:buChar char="•"/>
        <a:defRPr sz="39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91194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2pPr>
      <a:lvl3pPr marL="1823888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3pPr>
      <a:lvl4pPr marL="273583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4pPr>
      <a:lvl5pPr marL="3647775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5pPr>
      <a:lvl6pPr marL="4559721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6pPr>
      <a:lvl7pPr marL="5471664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7pPr>
      <a:lvl8pPr marL="6383609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8pPr>
      <a:lvl9pPr marL="7295553" algn="l" defTabSz="911945" rtl="0" eaLnBrk="1" latinLnBrk="0" hangingPunct="1">
        <a:defRPr sz="3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C69FD33-B4A9-39DD-6E76-1AA9B580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073" y="728561"/>
            <a:ext cx="17586361" cy="2644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BE318A-9AB4-6E6F-ED16-D58036826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073" y="3642798"/>
            <a:ext cx="21027093" cy="868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149F25-22DB-70EE-1E7A-2E009A9FF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072" y="12683273"/>
            <a:ext cx="5485329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CAE3F3E1-16C0-49DE-B95D-5C59A977EBAB}" type="datetime1">
              <a:rPr lang="da-DK" smtClean="0"/>
              <a:t>30-09-2024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41EBA13-5EB2-943E-0100-3AD442E8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623" y="12683273"/>
            <a:ext cx="8227993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24FB8A-E064-9CAD-B4F0-5007F9B00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7837" y="12683273"/>
            <a:ext cx="5485329" cy="728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rgbClr val="332F2C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E5CF337A-8C0B-4929-BECF-3C2CBE6998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</p:sldLayoutIdLst>
  <p:hf hdr="0" ftr="0"/>
  <p:txStyles>
    <p:titleStyle>
      <a:lvl1pPr algn="l" defTabSz="1824594" rtl="0" eaLnBrk="1" latinLnBrk="0" hangingPunct="1">
        <a:lnSpc>
          <a:spcPct val="90000"/>
        </a:lnSpc>
        <a:spcBef>
          <a:spcPct val="0"/>
        </a:spcBef>
        <a:buNone/>
        <a:defRPr sz="8780" kern="1200">
          <a:solidFill>
            <a:srgbClr val="332F2C"/>
          </a:solidFill>
          <a:latin typeface="Libre Franklin Medium" pitchFamily="2" charset="0"/>
          <a:ea typeface="+mj-ea"/>
          <a:cs typeface="+mj-cs"/>
        </a:defRPr>
      </a:lvl1pPr>
    </p:titleStyle>
    <p:bodyStyle>
      <a:lvl1pPr marL="456148" indent="-456148" algn="l" defTabSz="182459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7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1368445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4789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2280742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991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3193039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4105336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rgbClr val="332F2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501763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929930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842227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754523" indent="-456148" algn="l" defTabSz="182459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1pPr>
      <a:lvl2pPr marL="912297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2pPr>
      <a:lvl3pPr marL="182459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3pPr>
      <a:lvl4pPr marL="273689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4pPr>
      <a:lvl5pPr marL="364918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5pPr>
      <a:lvl6pPr marL="4561484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6pPr>
      <a:lvl7pPr marL="5473781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7pPr>
      <a:lvl8pPr marL="6386078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8pPr>
      <a:lvl9pPr marL="7298375" algn="l" defTabSz="1824594" rtl="0" eaLnBrk="1" latinLnBrk="0" hangingPunct="1">
        <a:defRPr sz="3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09499" y="2323777"/>
            <a:ext cx="19760239" cy="1165652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/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Danskernes arbejdsliv anno 2024</a:t>
            </a:r>
            <a:endParaRPr lang="da-DK" sz="60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9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45E4429-DE9A-2F37-C29F-BE41E0D6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D842-5EE7-4C10-808A-5D1FF874C43C}" type="datetime1">
              <a:rPr lang="da-DK" smtClean="0"/>
              <a:t>30-09-2024</a:t>
            </a:fld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8CB941-CFB0-B7C4-5774-2BF40587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Trivsel over tid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641FD7-5153-5D40-AA09-64E36CFA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C3DB-BF54-4D8E-A4FE-2FC661C2FEB8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509CEB5-0981-A54B-1BD9-61A66D485B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9279" y="2817685"/>
            <a:ext cx="19769306" cy="1549615"/>
          </a:xfrm>
        </p:spPr>
        <p:txBody>
          <a:bodyPr/>
          <a:lstStyle/>
          <a:p>
            <a:r>
              <a:rPr lang="da-DK">
                <a:latin typeface="+mn-lt"/>
              </a:rPr>
              <a:t>Trivsel over tid for alle, der svarer ’Ja, i høj grad’.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4E5423-C9C2-4FA7-6D7E-545C496D2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538600"/>
              </p:ext>
            </p:extLst>
          </p:nvPr>
        </p:nvGraphicFramePr>
        <p:xfrm>
          <a:off x="4443749" y="3628008"/>
          <a:ext cx="14320362" cy="940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630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70BF50-7D06-4715-B65F-2BCD53E8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40970" y="3504521"/>
            <a:ext cx="18097297" cy="1017972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293F2D1-FA66-EDF0-DFC3-545251821042}"/>
              </a:ext>
            </a:extLst>
          </p:cNvPr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/>
            <a:r>
              <a:rPr lang="da-DK" sz="6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DNA’et på den fede arbejdsplads</a:t>
            </a:r>
            <a:endParaRPr lang="da-DK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da-DK" sz="60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993D8-9BAF-3190-A308-95A62BAF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92C837-EAB2-8ADE-7A3E-E9AB0FD2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8267" y="217389"/>
            <a:ext cx="21590544" cy="131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78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5F30C9F-F6B3-DB40-B69C-00C412F721E5}"/>
              </a:ext>
            </a:extLst>
          </p:cNvPr>
          <p:cNvSpPr/>
          <p:nvPr/>
        </p:nvSpPr>
        <p:spPr bwMode="auto">
          <a:xfrm>
            <a:off x="0" y="2665661"/>
            <a:ext cx="24379238" cy="1101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3CC57B-738C-4DF8-BA8C-33FCAFE2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z="6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EDF75F4-5BAE-4467-879A-CBAE87EB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74562" y="433413"/>
            <a:ext cx="20768392" cy="131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6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CC57B-738C-4DF8-BA8C-33FCAFE2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3BFC334-60C2-A391-13B4-B5476243F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87" y="433413"/>
            <a:ext cx="21651285" cy="124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78DED9A-B5AA-4E63-AF13-EC4AA0AF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468" y="3302963"/>
            <a:ext cx="13655582" cy="91821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90BCB-6BE2-9549-9DAA-A383B911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477"/>
            <a:ext cx="24379238" cy="144279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Målsætninger og motivation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69FF071-4519-4E74-B26C-26BA1710E21A}"/>
              </a:ext>
            </a:extLst>
          </p:cNvPr>
          <p:cNvSpPr/>
          <p:nvPr/>
        </p:nvSpPr>
        <p:spPr bwMode="auto">
          <a:xfrm>
            <a:off x="5065917" y="3302963"/>
            <a:ext cx="13748438" cy="47176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61ED755-C105-410E-B743-4EFF6BECADBF}"/>
              </a:ext>
            </a:extLst>
          </p:cNvPr>
          <p:cNvSpPr/>
          <p:nvPr/>
        </p:nvSpPr>
        <p:spPr bwMode="auto">
          <a:xfrm>
            <a:off x="5151858" y="8020609"/>
            <a:ext cx="13662365" cy="44644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5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78DED9A-B5AA-4E63-AF13-EC4AA0AF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779" y="2581182"/>
            <a:ext cx="16512362" cy="111030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90BCB-6BE2-9549-9DAA-A383B911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477"/>
            <a:ext cx="24379238" cy="144279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Målsætninger og motivation</a:t>
            </a:r>
          </a:p>
        </p:txBody>
      </p:sp>
    </p:spTree>
    <p:extLst>
      <p:ext uri="{BB962C8B-B14F-4D97-AF65-F5344CB8AC3E}">
        <p14:creationId xmlns:p14="http://schemas.microsoft.com/office/powerpoint/2010/main" val="1781121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44FE91E-754B-CAE8-3D48-97CC1AA5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4594"/>
            <a:fld id="{274BD842-5EE7-4C10-808A-5D1FF874C43C}" type="datetime1">
              <a:rPr lang="da-DK">
                <a:solidFill>
                  <a:srgbClr val="332F2C"/>
                </a:solidFill>
              </a:rPr>
              <a:pPr defTabSz="1824594"/>
              <a:t>30-09-2024</a:t>
            </a:fld>
            <a:endParaRPr lang="da-DK">
              <a:solidFill>
                <a:srgbClr val="332F2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9499253-1744-8304-581F-A018853C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4 faktorer, der får flest til at søge væk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8C0C2E-8C50-9FA2-BF3A-6105BF73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4594"/>
            <a:fld id="{DAAEC3DB-BF54-4D8E-A4FE-2FC661C2FEB8}" type="slidenum">
              <a:rPr lang="da-DK">
                <a:solidFill>
                  <a:srgbClr val="332F2C"/>
                </a:solidFill>
                <a:latin typeface="Libre Franklin Medium"/>
              </a:rPr>
              <a:pPr defTabSz="1824594"/>
              <a:t>17</a:t>
            </a:fld>
            <a:endParaRPr lang="da-DK">
              <a:solidFill>
                <a:srgbClr val="332F2C"/>
              </a:solidFill>
              <a:latin typeface="Libre Franklin Medium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20E32CA-717B-B90E-9E8A-72BDE3BF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28" y="4677811"/>
            <a:ext cx="4765593" cy="501178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EAFC774-FBCD-84B1-EB28-E780FBA27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937" y="4677812"/>
            <a:ext cx="4732266" cy="538952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001221F-B1D2-955F-6CCE-0AA1D19BA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6218" y="4677812"/>
            <a:ext cx="4779187" cy="491061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42B3A06-F790-BA12-0ED8-D9FF0E644E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2"/>
          <a:stretch/>
        </p:blipFill>
        <p:spPr>
          <a:xfrm>
            <a:off x="18367421" y="4677813"/>
            <a:ext cx="4855331" cy="53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499" y="3361390"/>
            <a:ext cx="19760239" cy="1032286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/>
            <a:r>
              <a:rPr lang="da-DK" sz="6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Ledelse</a:t>
            </a:r>
            <a:endParaRPr lang="da-DK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da-DK" sz="60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525D4E5-6239-1895-3575-E8C860AE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4594"/>
            <a:fld id="{274BD842-5EE7-4C10-808A-5D1FF874C43C}" type="datetime1">
              <a:rPr lang="da-DK">
                <a:solidFill>
                  <a:srgbClr val="332F2C"/>
                </a:solidFill>
              </a:rPr>
              <a:pPr defTabSz="1824594"/>
              <a:t>30-09-2024</a:t>
            </a:fld>
            <a:endParaRPr lang="da-DK">
              <a:solidFill>
                <a:srgbClr val="332F2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B55920-71B8-B9ED-4886-E56A8F3E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361" y="2"/>
            <a:ext cx="16211522" cy="1754389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accent6"/>
                </a:solidFill>
              </a:rPr>
              <a:t>Hvad gør din leder god?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4512178-2D79-6839-F4C0-81009753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4594"/>
            <a:fld id="{DAAEC3DB-BF54-4D8E-A4FE-2FC661C2FEB8}" type="slidenum">
              <a:rPr lang="da-DK">
                <a:solidFill>
                  <a:srgbClr val="FFFFFF"/>
                </a:solidFill>
                <a:latin typeface="Libre Franklin Medium"/>
              </a:rPr>
              <a:pPr defTabSz="1824594"/>
              <a:t>19</a:t>
            </a:fld>
            <a:endParaRPr lang="da-DK">
              <a:solidFill>
                <a:srgbClr val="FFFFFF"/>
              </a:solidFill>
              <a:latin typeface="Libre Franklin Medium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03CCEA-BFAD-E1CF-7C3C-279A6D3BC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538" y="1558513"/>
            <a:ext cx="15683968" cy="128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/>
          <p:cNvSpPr txBox="1">
            <a:spLocks/>
          </p:cNvSpPr>
          <p:nvPr/>
        </p:nvSpPr>
        <p:spPr>
          <a:xfrm>
            <a:off x="2833897" y="1890907"/>
            <a:ext cx="19076802" cy="6808755"/>
          </a:xfrm>
          <a:prstGeom prst="rect">
            <a:avLst/>
          </a:prstGeom>
        </p:spPr>
        <p:txBody>
          <a:bodyPr>
            <a:noAutofit/>
          </a:bodyPr>
          <a:lstStyle>
            <a:lvl1pPr marL="239713" indent="-239713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rgbClr val="807F83"/>
                </a:solidFill>
                <a:latin typeface="+mn-lt"/>
                <a:ea typeface="+mn-ea"/>
                <a:cs typeface="+mn-cs"/>
                <a:sym typeface="GillSans"/>
              </a:defRPr>
            </a:lvl1pPr>
            <a:lvl2pPr marL="519113" indent="-200025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500">
                <a:solidFill>
                  <a:srgbClr val="807F83"/>
                </a:solidFill>
                <a:latin typeface="+mn-lt"/>
                <a:ea typeface="+mn-ea"/>
                <a:cs typeface="+mn-cs"/>
                <a:sym typeface="GillSans"/>
              </a:defRPr>
            </a:lvl2pPr>
            <a:lvl3pPr marL="800100" indent="-15875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500">
                <a:solidFill>
                  <a:srgbClr val="807F83"/>
                </a:solidFill>
                <a:latin typeface="+mn-lt"/>
                <a:ea typeface="+mn-ea"/>
                <a:cs typeface="+mn-cs"/>
                <a:sym typeface="GillSans"/>
              </a:defRPr>
            </a:lvl3pPr>
            <a:lvl4pPr marL="1120775" indent="-15875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500">
                <a:solidFill>
                  <a:srgbClr val="807F83"/>
                </a:solidFill>
                <a:latin typeface="+mn-lt"/>
                <a:ea typeface="+mn-ea"/>
                <a:cs typeface="+mn-cs"/>
                <a:sym typeface="GillSans"/>
              </a:defRPr>
            </a:lvl4pPr>
            <a:lvl5pPr marL="1439863" indent="-15875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500">
                <a:solidFill>
                  <a:srgbClr val="807F83"/>
                </a:solidFill>
                <a:latin typeface="+mn-lt"/>
                <a:ea typeface="+mn-ea"/>
                <a:cs typeface="+mn-cs"/>
                <a:sym typeface="GillSans"/>
              </a:defRPr>
            </a:lvl5pPr>
            <a:lvl6pPr marL="320247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6pPr>
            <a:lvl7pPr marL="640508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7pPr>
            <a:lvl8pPr marL="960776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8pPr>
            <a:lvl9pPr marL="1281027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9pPr>
          </a:lstStyle>
          <a:p>
            <a:pPr marL="0" indent="0">
              <a:buNone/>
            </a:pPr>
            <a:endParaRPr lang="da-DK" sz="505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Tendenser på arbejdsmarkedet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DNA på de fede arbejdspladser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Ledelse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De unge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De knap så unge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Rekrutteringsråd</a:t>
            </a:r>
          </a:p>
          <a:p>
            <a:pPr marL="914400" indent="-914400">
              <a:buAutoNum type="arabicParenR"/>
            </a:pPr>
            <a:endParaRPr lang="da-DK" sz="48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914400" indent="-914400">
              <a:buAutoNum type="arabicParenR"/>
            </a:pPr>
            <a:r>
              <a:rPr lang="da-DK" sz="4800" dirty="0">
                <a:solidFill>
                  <a:schemeClr val="tx1"/>
                </a:solidFill>
                <a:latin typeface="Calibri"/>
                <a:cs typeface="Calibri"/>
              </a:rPr>
              <a:t>Konklusioner</a:t>
            </a:r>
          </a:p>
          <a:p>
            <a:pPr marL="0" indent="0">
              <a:buNone/>
            </a:pPr>
            <a:endParaRPr lang="da-DK" sz="3600" dirty="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da-DK" sz="3600" dirty="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da-DK" sz="505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5051" dirty="0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da-DK" sz="505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da-DK" sz="4788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br>
              <a:rPr lang="da-DK" sz="4788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a-DK" sz="4788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a-DK" sz="9578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a-DK" sz="4989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da-DK" sz="2806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 algn="r">
              <a:buNone/>
            </a:pPr>
            <a:endParaRPr lang="da-DK" sz="3928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 algn="r">
              <a:buNone/>
            </a:pPr>
            <a:endParaRPr lang="da-DK" sz="3928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 algn="r">
              <a:buNone/>
            </a:pPr>
            <a:endParaRPr lang="da-DK" sz="3928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 algn="r">
              <a:buNone/>
            </a:pPr>
            <a:endParaRPr lang="da-DK" sz="3928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da-DK" sz="4989" dirty="0">
              <a:solidFill>
                <a:schemeClr val="bg2">
                  <a:lumMod val="50000"/>
                </a:schemeClr>
              </a:solidFill>
            </a:endParaRPr>
          </a:p>
          <a:p>
            <a:endParaRPr lang="da-DK" sz="4989" dirty="0">
              <a:solidFill>
                <a:schemeClr val="bg2">
                  <a:lumMod val="50000"/>
                </a:schemeClr>
              </a:solidFill>
            </a:endParaRPr>
          </a:p>
          <a:p>
            <a:pPr marL="1924257" lvl="3" indent="0">
              <a:buNone/>
            </a:pPr>
            <a:endParaRPr lang="da-DK" sz="4989" dirty="0">
              <a:solidFill>
                <a:schemeClr val="bg2">
                  <a:lumMod val="50000"/>
                </a:schemeClr>
              </a:solidFill>
            </a:endParaRPr>
          </a:p>
          <a:p>
            <a:pPr marL="1924257" lvl="3" indent="0">
              <a:buNone/>
            </a:pPr>
            <a:r>
              <a:rPr lang="da-DK" sz="4989" dirty="0">
                <a:solidFill>
                  <a:schemeClr val="bg2">
                    <a:lumMod val="50000"/>
                  </a:schemeClr>
                </a:solidFill>
              </a:rPr>
              <a:t>		</a:t>
            </a:r>
          </a:p>
          <a:p>
            <a:pPr marL="0" indent="0">
              <a:buNone/>
            </a:pPr>
            <a:endParaRPr lang="da-DK" sz="4989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A22FA2D-94A6-9321-6C7B-F0D9D058E5A9}"/>
              </a:ext>
            </a:extLst>
          </p:cNvPr>
          <p:cNvSpPr txBox="1"/>
          <p:nvPr/>
        </p:nvSpPr>
        <p:spPr>
          <a:xfrm>
            <a:off x="3857905" y="875244"/>
            <a:ext cx="12204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77362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499" y="2897672"/>
            <a:ext cx="19760239" cy="1037412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GillSans" charset="0"/>
              </a:rPr>
              <a:t>De unge..</a:t>
            </a:r>
            <a:endParaRPr kumimoji="0" lang="da-DK" sz="60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Calibri"/>
              <a:sym typeface="GillSans" charset="0"/>
            </a:endParaRPr>
          </a:p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6000" b="1" i="0" u="none" strike="noStrike" kern="0" cap="none" spc="-1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Calibri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4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993D8-9BAF-3190-A308-95A62BAF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B60E3E2-16B2-29E4-3180-60644062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31565" y="2547284"/>
            <a:ext cx="20383190" cy="108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975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B4FBCBA-B40A-038D-F54D-E4C3D1E3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3" y="649437"/>
            <a:ext cx="16705856" cy="1290573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EC7E20E-10F4-1A3A-8EF7-52472E6F47FC}"/>
              </a:ext>
            </a:extLst>
          </p:cNvPr>
          <p:cNvSpPr/>
          <p:nvPr/>
        </p:nvSpPr>
        <p:spPr>
          <a:xfrm>
            <a:off x="12693675" y="7490197"/>
            <a:ext cx="1296144" cy="587312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4594"/>
            <a:endParaRPr lang="da-DK" sz="3592" dirty="0">
              <a:solidFill>
                <a:srgbClr val="FFFFFF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7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 bwMode="auto">
          <a:xfrm>
            <a:off x="3905418" y="1751864"/>
            <a:ext cx="18198303" cy="1744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>
              <a:defRPr/>
            </a:pPr>
            <a:br>
              <a:rPr lang="da-DK" sz="6734" kern="0" dirty="0">
                <a:latin typeface="+mn-lt"/>
              </a:rPr>
            </a:br>
            <a:r>
              <a:rPr lang="da-DK" sz="6734" kern="0" dirty="0">
                <a:solidFill>
                  <a:srgbClr val="807F83"/>
                </a:solidFill>
                <a:latin typeface="+mn-lt"/>
              </a:rPr>
              <a:t>	</a:t>
            </a:r>
            <a:br>
              <a:rPr lang="da-DK" sz="6734" kern="0" dirty="0">
                <a:solidFill>
                  <a:srgbClr val="807F83"/>
                </a:solidFill>
                <a:latin typeface="+mn-lt"/>
              </a:rPr>
            </a:br>
            <a:br>
              <a:rPr lang="da-DK" sz="6734" kern="0" dirty="0">
                <a:solidFill>
                  <a:srgbClr val="807F83"/>
                </a:solidFill>
                <a:latin typeface="+mn-lt"/>
              </a:rPr>
            </a:br>
            <a:r>
              <a:rPr lang="da-DK" sz="6734" kern="0" dirty="0">
                <a:solidFill>
                  <a:srgbClr val="807F83"/>
                </a:solidFill>
                <a:latin typeface="+mn-lt"/>
              </a:rPr>
              <a:t>	</a:t>
            </a:r>
            <a:r>
              <a:rPr lang="da-DK" sz="6734" kern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Gad vide hvorfor seniorerne har fået et dårligt </a:t>
            </a:r>
            <a:r>
              <a:rPr lang="da-DK" sz="6734" kern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renome</a:t>
            </a:r>
            <a:r>
              <a:rPr lang="da-DK" sz="6734" kern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??</a:t>
            </a:r>
          </a:p>
          <a:p>
            <a:pPr>
              <a:defRPr/>
            </a:pPr>
            <a:r>
              <a:rPr lang="da-DK" sz="6734" kern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EA06C7D-CC7C-49A5-B040-4E6045AC49B3}"/>
              </a:ext>
            </a:extLst>
          </p:cNvPr>
          <p:cNvSpPr txBox="1">
            <a:spLocks/>
          </p:cNvSpPr>
          <p:nvPr/>
        </p:nvSpPr>
        <p:spPr bwMode="auto">
          <a:xfrm>
            <a:off x="3568662" y="1751863"/>
            <a:ext cx="18773033" cy="14532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>
              <a:defRPr/>
            </a:pPr>
            <a:r>
              <a:rPr lang="da-DK" sz="6734" kern="0" dirty="0">
                <a:solidFill>
                  <a:schemeClr val="accent4"/>
                </a:solidFill>
                <a:latin typeface="Calibri" panose="020F0502020204030204" pitchFamily="34" charset="0"/>
              </a:rPr>
              <a:t>	</a:t>
            </a:r>
            <a:br>
              <a:rPr lang="da-DK" sz="6734" kern="0" dirty="0">
                <a:solidFill>
                  <a:srgbClr val="807F83"/>
                </a:solidFill>
                <a:latin typeface="Calibri" panose="020F0502020204030204" pitchFamily="34" charset="0"/>
              </a:rPr>
            </a:br>
            <a:br>
              <a:rPr lang="da-DK" sz="6734" kern="0" dirty="0">
                <a:solidFill>
                  <a:srgbClr val="807F83"/>
                </a:solidFill>
                <a:latin typeface="Calibri" panose="020F0502020204030204" pitchFamily="34" charset="0"/>
              </a:rPr>
            </a:br>
            <a:endParaRPr lang="da-DK" sz="6734" kern="0" dirty="0">
              <a:solidFill>
                <a:srgbClr val="807F83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B929409-09C4-422E-B006-80A09B6C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642750" cy="139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 bwMode="auto">
          <a:xfrm>
            <a:off x="0" y="1065641"/>
            <a:ext cx="24379238" cy="1744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0" b="0" i="0" u="none" strike="noStrike" kern="0" cap="none" spc="-1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/>
                <a:sym typeface="GillSans" charset="0"/>
              </a:rPr>
              <a:t>954 rekrutteringsprofessionelle subjektive vurdering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BBE14FB2-8574-4812-AD06-994D6148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443" y="4263339"/>
            <a:ext cx="18245667" cy="77848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FECDBE1-9721-48BF-B7B6-26F9009A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2934" y="6705945"/>
            <a:ext cx="1221167" cy="119466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7DE262C-133E-46E8-B062-323A8C0E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8880" y="7543314"/>
            <a:ext cx="1221167" cy="119466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96A1CE6-FE45-4731-8F32-4A85EFEF3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2062" y="8265353"/>
            <a:ext cx="1221167" cy="119466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99001C6-B71C-4108-8DF6-092B7866E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6725" y="9148549"/>
            <a:ext cx="1221167" cy="119466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8B9AE9-51C9-42D7-A947-5AB70F602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565" y="5669419"/>
            <a:ext cx="2686268" cy="634798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2D40808-D32E-41DB-9373-9E677278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7833" y="5458550"/>
            <a:ext cx="2226833" cy="655885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D9E3560-CCF8-4152-A62D-697FC4CC1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9926" y="5328962"/>
            <a:ext cx="1979787" cy="6688448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6899964-047F-4C42-8F90-6119721BD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0030" y="4331241"/>
            <a:ext cx="2923622" cy="76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5">
            <a:extLst>
              <a:ext uri="{FF2B5EF4-FFF2-40B4-BE49-F238E27FC236}">
                <a16:creationId xmlns:a16="http://schemas.microsoft.com/office/drawing/2014/main" id="{1EA233B0-859E-4B5F-9F23-397AD991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2" y="1009477"/>
            <a:ext cx="23978665" cy="1442791"/>
          </a:xfrm>
          <a:solidFill>
            <a:schemeClr val="bg1"/>
          </a:solidFill>
        </p:spPr>
        <p:txBody>
          <a:bodyPr/>
          <a:lstStyle/>
          <a:p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Vil du gerne selvbetalt gå ned i tid , Nu ?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50AF554-85F1-47B8-8170-E0E84DAA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0424" y="2452268"/>
            <a:ext cx="20121218" cy="102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4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8433" y="2897672"/>
            <a:ext cx="14520371" cy="1037412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0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GillSans" charset="0"/>
              </a:rPr>
              <a:t>Mine bedste rekrutteringstips</a:t>
            </a:r>
            <a:endParaRPr kumimoji="0" lang="da-DK" sz="60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Calibri"/>
              <a:sym typeface="GillSans" charset="0"/>
            </a:endParaRPr>
          </a:p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6000" b="1" i="0" u="none" strike="noStrike" kern="0" cap="none" spc="-1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Calibri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1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44FE91E-754B-CAE8-3D48-97CC1AA5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4594"/>
            <a:fld id="{274BD842-5EE7-4C10-808A-5D1FF874C43C}" type="datetime1">
              <a:rPr lang="da-DK">
                <a:solidFill>
                  <a:srgbClr val="332F2C"/>
                </a:solidFill>
              </a:rPr>
              <a:pPr defTabSz="1824594"/>
              <a:t>30-09-2024</a:t>
            </a:fld>
            <a:endParaRPr lang="da-DK">
              <a:solidFill>
                <a:srgbClr val="332F2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9499253-1744-8304-581F-A018853C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Er du aktiv jobsøger?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8C0C2E-8C50-9FA2-BF3A-6105BF73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4594"/>
            <a:fld id="{DAAEC3DB-BF54-4D8E-A4FE-2FC661C2FEB8}" type="slidenum">
              <a:rPr lang="da-DK">
                <a:solidFill>
                  <a:srgbClr val="332F2C"/>
                </a:solidFill>
                <a:latin typeface="Libre Franklin Medium"/>
              </a:rPr>
              <a:pPr defTabSz="1824594"/>
              <a:t>27</a:t>
            </a:fld>
            <a:endParaRPr lang="da-DK">
              <a:solidFill>
                <a:srgbClr val="332F2C"/>
              </a:solidFill>
              <a:latin typeface="Libre Franklin Medium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541BAC3-BB6B-3A4F-3CA7-828AC25840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396840"/>
              </p:ext>
            </p:extLst>
          </p:nvPr>
        </p:nvGraphicFramePr>
        <p:xfrm>
          <a:off x="4412758" y="2217197"/>
          <a:ext cx="15729507" cy="1119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5787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57653-CCF3-65B4-9AFB-20ED08D2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Virksomheden finder selv kandidater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F38BB61C-2CD1-E47C-4FC2-8D061769AE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DDEC52D-D718-6F4B-88CB-D7B7FA28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189" y="3546033"/>
            <a:ext cx="16202860" cy="9676708"/>
          </a:xfrm>
          <a:prstGeom prst="rect">
            <a:avLst/>
          </a:prstGeom>
        </p:spPr>
      </p:pic>
      <p:sp>
        <p:nvSpPr>
          <p:cNvPr id="5" name="Pladsholder til dato 2">
            <a:extLst>
              <a:ext uri="{FF2B5EF4-FFF2-40B4-BE49-F238E27FC236}">
                <a16:creationId xmlns:a16="http://schemas.microsoft.com/office/drawing/2014/main" id="{C43CB7CC-0A71-A575-3119-00DA657FA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179" y="12683273"/>
            <a:ext cx="3415855" cy="728560"/>
          </a:xfrm>
        </p:spPr>
        <p:txBody>
          <a:bodyPr/>
          <a:lstStyle/>
          <a:p>
            <a:pPr defTabSz="1824594"/>
            <a:fld id="{4CFDAFB4-46BB-4C46-A608-A00292AABD7C}" type="datetime1">
              <a:rPr lang="da-DK"/>
              <a:pPr defTabSz="1824594"/>
              <a:t>30-09-2024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7786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CC57B-738C-4DF8-BA8C-33FCAFE2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>
                <a:solidFill>
                  <a:schemeClr val="tx1"/>
                </a:solidFill>
              </a:rPr>
              <a:t>Sammenhæng mellem trivsel og ambassadør</a:t>
            </a:r>
            <a:endParaRPr lang="da-DK" sz="6000" i="1" dirty="0">
              <a:solidFill>
                <a:schemeClr val="tx1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2B0A82F-B1F0-413F-A978-5B46F0E1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40547" y="2680379"/>
            <a:ext cx="18503300" cy="109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499" y="2486896"/>
            <a:ext cx="19760239" cy="1119567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0" y="747554"/>
            <a:ext cx="24379237" cy="1377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453" tIns="53453" rIns="53453" bIns="53453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/>
            <a:r>
              <a:rPr lang="da-DK" sz="60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Tendenser på arbejdsmarkedet</a:t>
            </a:r>
            <a:endParaRPr lang="da-DK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da-DK" sz="60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4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515EBA0B-7010-9D93-3209-9C2B1C044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0348" y="4655448"/>
            <a:ext cx="8280920" cy="3497086"/>
          </a:xfrm>
        </p:spPr>
        <p:txBody>
          <a:bodyPr>
            <a:noAutofit/>
          </a:bodyPr>
          <a:lstStyle/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Selvbestemmelse (+mål)</a:t>
            </a:r>
          </a:p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Troværdighed </a:t>
            </a:r>
          </a:p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Selvindsigt</a:t>
            </a:r>
          </a:p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Fejltolerance</a:t>
            </a:r>
          </a:p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Autenticitet</a:t>
            </a:r>
          </a:p>
          <a:p>
            <a:pPr marL="857250" indent="-857250" algn="l">
              <a:lnSpc>
                <a:spcPct val="150000"/>
              </a:lnSpc>
              <a:buClr>
                <a:srgbClr val="DB5520"/>
              </a:buClr>
              <a:buSzPct val="10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a-DK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Chefen på SoMe</a:t>
            </a:r>
          </a:p>
        </p:txBody>
      </p:sp>
      <p:sp>
        <p:nvSpPr>
          <p:cNvPr id="4" name="Pil: højre 3">
            <a:extLst>
              <a:ext uri="{FF2B5EF4-FFF2-40B4-BE49-F238E27FC236}">
                <a16:creationId xmlns:a16="http://schemas.microsoft.com/office/drawing/2014/main" id="{2D83C80F-01EF-E476-098F-9EA45BEB6104}"/>
              </a:ext>
            </a:extLst>
          </p:cNvPr>
          <p:cNvSpPr/>
          <p:nvPr/>
        </p:nvSpPr>
        <p:spPr bwMode="auto">
          <a:xfrm>
            <a:off x="9235645" y="3627607"/>
            <a:ext cx="978408" cy="484632"/>
          </a:xfrm>
          <a:prstGeom prst="right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6" name="Pil: højre 5">
            <a:extLst>
              <a:ext uri="{FF2B5EF4-FFF2-40B4-BE49-F238E27FC236}">
                <a16:creationId xmlns:a16="http://schemas.microsoft.com/office/drawing/2014/main" id="{119F9D96-7F62-83FE-0C48-13182111DA68}"/>
              </a:ext>
            </a:extLst>
          </p:cNvPr>
          <p:cNvSpPr/>
          <p:nvPr/>
        </p:nvSpPr>
        <p:spPr bwMode="auto">
          <a:xfrm rot="5400000">
            <a:off x="9979087" y="5637720"/>
            <a:ext cx="2933245" cy="484632"/>
          </a:xfrm>
          <a:prstGeom prst="right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0B6DEEF-CEB7-2993-725A-231C55BA36EA}"/>
              </a:ext>
            </a:extLst>
          </p:cNvPr>
          <p:cNvSpPr txBox="1"/>
          <p:nvPr/>
        </p:nvSpPr>
        <p:spPr>
          <a:xfrm>
            <a:off x="9212954" y="7363858"/>
            <a:ext cx="4707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dirty="0"/>
              <a:t>Ambassadører</a:t>
            </a:r>
          </a:p>
        </p:txBody>
      </p:sp>
      <p:sp>
        <p:nvSpPr>
          <p:cNvPr id="8" name="Pil: bøjet opad 7">
            <a:extLst>
              <a:ext uri="{FF2B5EF4-FFF2-40B4-BE49-F238E27FC236}">
                <a16:creationId xmlns:a16="http://schemas.microsoft.com/office/drawing/2014/main" id="{DA695FBB-0746-E6BB-A445-9596D77DE3B3}"/>
              </a:ext>
            </a:extLst>
          </p:cNvPr>
          <p:cNvSpPr/>
          <p:nvPr/>
        </p:nvSpPr>
        <p:spPr bwMode="auto">
          <a:xfrm rot="5400000">
            <a:off x="10538542" y="9277245"/>
            <a:ext cx="2522224" cy="992128"/>
          </a:xfrm>
          <a:prstGeom prst="bentUp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FBD462E-92E9-079A-2FF4-1DBA94C30598}"/>
              </a:ext>
            </a:extLst>
          </p:cNvPr>
          <p:cNvSpPr txBox="1"/>
          <p:nvPr/>
        </p:nvSpPr>
        <p:spPr>
          <a:xfrm>
            <a:off x="14203849" y="10232109"/>
            <a:ext cx="4628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dirty="0"/>
              <a:t>Tiltrækker nye</a:t>
            </a:r>
          </a:p>
        </p:txBody>
      </p:sp>
      <p:sp>
        <p:nvSpPr>
          <p:cNvPr id="11" name="Pil: bøjet opad 10">
            <a:extLst>
              <a:ext uri="{FF2B5EF4-FFF2-40B4-BE49-F238E27FC236}">
                <a16:creationId xmlns:a16="http://schemas.microsoft.com/office/drawing/2014/main" id="{4DF1F35B-0720-AFA8-5743-7C2ADE01038C}"/>
              </a:ext>
            </a:extLst>
          </p:cNvPr>
          <p:cNvSpPr/>
          <p:nvPr/>
        </p:nvSpPr>
        <p:spPr bwMode="auto">
          <a:xfrm rot="5400000" flipV="1">
            <a:off x="17273793" y="7263927"/>
            <a:ext cx="6621006" cy="919983"/>
          </a:xfrm>
          <a:prstGeom prst="bentUp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12" name="Pil: bøjet opad 11">
            <a:extLst>
              <a:ext uri="{FF2B5EF4-FFF2-40B4-BE49-F238E27FC236}">
                <a16:creationId xmlns:a16="http://schemas.microsoft.com/office/drawing/2014/main" id="{CC7E8E7D-8484-F917-A83F-33F29CD8A311}"/>
              </a:ext>
            </a:extLst>
          </p:cNvPr>
          <p:cNvSpPr/>
          <p:nvPr/>
        </p:nvSpPr>
        <p:spPr bwMode="auto">
          <a:xfrm>
            <a:off x="10214053" y="11727864"/>
            <a:ext cx="6200516" cy="970038"/>
          </a:xfrm>
          <a:prstGeom prst="bentUp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13" name="Pil: højre 12">
            <a:extLst>
              <a:ext uri="{FF2B5EF4-FFF2-40B4-BE49-F238E27FC236}">
                <a16:creationId xmlns:a16="http://schemas.microsoft.com/office/drawing/2014/main" id="{EE83F89A-F409-B70D-63BE-0408E6CB26C2}"/>
              </a:ext>
            </a:extLst>
          </p:cNvPr>
          <p:cNvSpPr/>
          <p:nvPr/>
        </p:nvSpPr>
        <p:spPr bwMode="auto">
          <a:xfrm>
            <a:off x="13051534" y="3585077"/>
            <a:ext cx="978408" cy="484632"/>
          </a:xfrm>
          <a:prstGeom prst="rightArrow">
            <a:avLst/>
          </a:prstGeom>
          <a:solidFill>
            <a:srgbClr val="F3732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C2A1BF44-CEC1-AEE7-C040-063C770550B4}"/>
              </a:ext>
            </a:extLst>
          </p:cNvPr>
          <p:cNvCxnSpPr>
            <a:cxnSpLocks/>
          </p:cNvCxnSpPr>
          <p:nvPr/>
        </p:nvCxnSpPr>
        <p:spPr>
          <a:xfrm>
            <a:off x="16153536" y="4545658"/>
            <a:ext cx="0" cy="5264624"/>
          </a:xfrm>
          <a:prstGeom prst="straightConnector1">
            <a:avLst/>
          </a:prstGeom>
          <a:ln w="254000" cap="sq">
            <a:solidFill>
              <a:srgbClr val="F37321"/>
            </a:solidFill>
            <a:prstDash val="sysDash"/>
            <a:headEnd w="lg" len="lg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9C1B4829-ABAD-4BDE-8CBA-1EEF4B45E8C0}"/>
              </a:ext>
            </a:extLst>
          </p:cNvPr>
          <p:cNvSpPr txBox="1"/>
          <p:nvPr/>
        </p:nvSpPr>
        <p:spPr>
          <a:xfrm>
            <a:off x="3260627" y="3089974"/>
            <a:ext cx="5876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/>
              <a:t>God ledelse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17D9566E-DA1B-ABEE-52C3-452233D0D24F}"/>
              </a:ext>
            </a:extLst>
          </p:cNvPr>
          <p:cNvSpPr txBox="1"/>
          <p:nvPr/>
        </p:nvSpPr>
        <p:spPr>
          <a:xfrm>
            <a:off x="10157250" y="3081374"/>
            <a:ext cx="28192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0" dirty="0"/>
              <a:t>Trivsel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0DF54DE4-2B8F-D1C6-7A05-BDDD0FE43B27}"/>
              </a:ext>
            </a:extLst>
          </p:cNvPr>
          <p:cNvSpPr txBox="1"/>
          <p:nvPr/>
        </p:nvSpPr>
        <p:spPr>
          <a:xfrm>
            <a:off x="14127244" y="3043548"/>
            <a:ext cx="4574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0" dirty="0"/>
              <a:t>Fastholder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12A30E4D-73F2-70FD-DBA1-02DFB560BFE1}"/>
              </a:ext>
            </a:extLst>
          </p:cNvPr>
          <p:cNvSpPr txBox="1"/>
          <p:nvPr/>
        </p:nvSpPr>
        <p:spPr>
          <a:xfrm>
            <a:off x="20124303" y="3108940"/>
            <a:ext cx="1382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0" dirty="0"/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243422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0" grpId="0"/>
      <p:bldP spid="11" grpId="0" animBg="1"/>
      <p:bldP spid="12" grpId="0" animBg="1"/>
      <p:bldP spid="13" grpId="0" animBg="1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14674-ED75-4C2F-AEF1-9CDCF0B6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Mine råd til lederne på SoMe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AB0522-D9C2-2538-1283-40F30DBA7B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8358" y="3142309"/>
            <a:ext cx="20913407" cy="10111140"/>
          </a:xfrm>
        </p:spPr>
        <p:txBody>
          <a:bodyPr>
            <a:normAutofit/>
          </a:bodyPr>
          <a:lstStyle/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Drop plan og mål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Lad være med at få hjælp – skriv selv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Skriv </a:t>
            </a:r>
            <a:r>
              <a:rPr lang="da-DK" sz="3991" dirty="0" err="1"/>
              <a:t>ufiltreret</a:t>
            </a:r>
            <a:r>
              <a:rPr lang="da-DK" sz="3991" dirty="0"/>
              <a:t> om…</a:t>
            </a:r>
          </a:p>
          <a:p>
            <a:pPr lvl="1">
              <a:lnSpc>
                <a:spcPct val="100000"/>
              </a:lnSpc>
            </a:pPr>
            <a:r>
              <a:rPr lang="da-DK" sz="3193" dirty="0"/>
              <a:t>Ledelse</a:t>
            </a:r>
          </a:p>
          <a:p>
            <a:pPr lvl="1">
              <a:lnSpc>
                <a:spcPct val="100000"/>
              </a:lnSpc>
            </a:pPr>
            <a:r>
              <a:rPr lang="da-DK" sz="3193" dirty="0"/>
              <a:t>Jeres fagområde </a:t>
            </a:r>
          </a:p>
          <a:p>
            <a:pPr lvl="1">
              <a:lnSpc>
                <a:spcPct val="100000"/>
              </a:lnSpc>
            </a:pPr>
            <a:r>
              <a:rPr lang="da-DK" sz="3193" dirty="0"/>
              <a:t>”Din sag”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Humor og </a:t>
            </a:r>
            <a:r>
              <a:rPr lang="da-DK" sz="3991" dirty="0" err="1"/>
              <a:t>selvuhøjtidelighed</a:t>
            </a:r>
            <a:r>
              <a:rPr lang="da-DK" sz="3991" dirty="0"/>
              <a:t> er ”the shit”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Oplys og diskuter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Hvis ingen synes, du er en idiot, er du lige meget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Du er ovenpå – giv noget til andre</a:t>
            </a:r>
          </a:p>
          <a:p>
            <a:pPr marL="1026334" indent="-1026334">
              <a:lnSpc>
                <a:spcPct val="100000"/>
              </a:lnSpc>
              <a:buSzPct val="115000"/>
              <a:buFont typeface="+mj-lt"/>
              <a:buAutoNum type="arabicPeriod"/>
            </a:pPr>
            <a:r>
              <a:rPr lang="da-DK" sz="3991" dirty="0"/>
              <a:t>Skriv 1/2 -1 indlæg om ugen - herregud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19A979A-CA3B-0CD3-E54E-B46E763D7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/>
          <a:stretch/>
        </p:blipFill>
        <p:spPr>
          <a:xfrm>
            <a:off x="15458633" y="3373550"/>
            <a:ext cx="11814183" cy="74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ide til jobanno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37" y="2750539"/>
            <a:ext cx="17335654" cy="949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 bwMode="auto">
          <a:xfrm>
            <a:off x="12997833" y="4973130"/>
            <a:ext cx="3737993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6" name="Rektangel 5"/>
          <p:cNvSpPr/>
          <p:nvPr/>
        </p:nvSpPr>
        <p:spPr bwMode="auto">
          <a:xfrm>
            <a:off x="13012472" y="5943952"/>
            <a:ext cx="4026434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7" name="Rektangel 6"/>
          <p:cNvSpPr/>
          <p:nvPr/>
        </p:nvSpPr>
        <p:spPr bwMode="auto">
          <a:xfrm>
            <a:off x="13012472" y="6943154"/>
            <a:ext cx="5844919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8" name="Rektangel 7"/>
          <p:cNvSpPr/>
          <p:nvPr/>
        </p:nvSpPr>
        <p:spPr bwMode="auto">
          <a:xfrm>
            <a:off x="12997833" y="7902909"/>
            <a:ext cx="5657504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13012473" y="8812149"/>
            <a:ext cx="3723355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10" name="Rektangel 9"/>
          <p:cNvSpPr/>
          <p:nvPr/>
        </p:nvSpPr>
        <p:spPr bwMode="auto">
          <a:xfrm>
            <a:off x="13071194" y="9721392"/>
            <a:ext cx="1442042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11" name="Rektangel 10"/>
          <p:cNvSpPr/>
          <p:nvPr/>
        </p:nvSpPr>
        <p:spPr bwMode="auto">
          <a:xfrm>
            <a:off x="13071194" y="10731660"/>
            <a:ext cx="2755391" cy="505134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28290" tIns="64145" rIns="128290" bIns="6414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8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58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Sans" charset="0"/>
              <a:ea typeface="ヒラギノ角ゴ ProN W3" charset="-128"/>
              <a:cs typeface="ヒラギノ角ゴ ProN W3" charset="-128"/>
              <a:sym typeface="GillSans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3968E50-F195-4AA9-8C2F-E2D68E7A2FDC}"/>
              </a:ext>
            </a:extLst>
          </p:cNvPr>
          <p:cNvSpPr txBox="1">
            <a:spLocks/>
          </p:cNvSpPr>
          <p:nvPr/>
        </p:nvSpPr>
        <p:spPr bwMode="auto">
          <a:xfrm>
            <a:off x="0" y="1065641"/>
            <a:ext cx="24379238" cy="1744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marL="0" marR="0" lvl="0" indent="0" algn="ctr" defTabSz="108737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8000" b="0" i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</a:rPr>
              <a:t>R</a:t>
            </a:r>
            <a:r>
              <a:rPr kumimoji="0" lang="da-DK" sz="8000" b="0" i="1" u="none" strike="noStrike" kern="0" cap="none" spc="-15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/>
                <a:sym typeface="GillSans" charset="0"/>
              </a:rPr>
              <a:t>ekrutteringssproget</a:t>
            </a:r>
            <a:r>
              <a:rPr kumimoji="0" lang="da-DK" sz="8000" b="0" i="1" u="none" strike="noStrike" kern="0" cap="none" spc="-1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/>
                <a:sym typeface="GillSans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482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70BF50-7D06-4715-B65F-2BCD53E8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4110" y="-170162"/>
            <a:ext cx="25217833" cy="1402457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5378EB6-4259-40E0-93F0-3C1F0FE15A02}"/>
              </a:ext>
            </a:extLst>
          </p:cNvPr>
          <p:cNvSpPr txBox="1">
            <a:spLocks/>
          </p:cNvSpPr>
          <p:nvPr/>
        </p:nvSpPr>
        <p:spPr bwMode="auto">
          <a:xfrm>
            <a:off x="0" y="217390"/>
            <a:ext cx="24379238" cy="268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>
              <a:defRPr/>
            </a:pPr>
            <a:endParaRPr lang="da-DK" sz="7576" b="0" kern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9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B70BF50-7D06-4715-B65F-2BCD53E8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916864" y="0"/>
            <a:ext cx="26382599" cy="1574711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8783D2B-1951-9B7B-461F-C315F83349CF}"/>
              </a:ext>
            </a:extLst>
          </p:cNvPr>
          <p:cNvSpPr txBox="1">
            <a:spLocks/>
          </p:cNvSpPr>
          <p:nvPr/>
        </p:nvSpPr>
        <p:spPr bwMode="auto">
          <a:xfrm>
            <a:off x="-415032" y="6053433"/>
            <a:ext cx="12234275" cy="16377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1272" tIns="71272" rIns="71272" bIns="7127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i="0" spc="-150">
                <a:solidFill>
                  <a:srgbClr val="F37321"/>
                </a:solidFill>
                <a:latin typeface="Calibri"/>
                <a:ea typeface="+mj-ea"/>
                <a:cs typeface="Calibri"/>
                <a:sym typeface="Gill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Sans" charset="0"/>
                <a:ea typeface="ヒラギノ角ゴ ProN W3" charset="-128"/>
                <a:cs typeface="ヒラギノ角ゴ ProN W3" charset="-128"/>
                <a:sym typeface="GillSans" charset="0"/>
              </a:defRPr>
            </a:lvl9pPr>
          </a:lstStyle>
          <a:p>
            <a:pPr algn="ctr">
              <a:defRPr/>
            </a:pPr>
            <a:endParaRPr lang="da-DK" sz="8800" b="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7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skærmbillede, nummer/tal, Parallel&#10;&#10;Beskrivelsen er genereret automatisk">
            <a:extLst>
              <a:ext uri="{FF2B5EF4-FFF2-40B4-BE49-F238E27FC236}">
                <a16:creationId xmlns:a16="http://schemas.microsoft.com/office/drawing/2014/main" id="{914DCC68-A738-A539-F48B-C628C7FF0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894" y="136208"/>
            <a:ext cx="19138689" cy="13411833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44FE91E-754B-CAE8-3D48-97CC1AA5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4594"/>
            <a:fld id="{274BD842-5EE7-4C10-808A-5D1FF874C43C}" type="datetime1">
              <a:rPr lang="da-DK">
                <a:solidFill>
                  <a:srgbClr val="332F2C"/>
                </a:solidFill>
              </a:rPr>
              <a:pPr defTabSz="1824594"/>
              <a:t>30-09-2024</a:t>
            </a:fld>
            <a:endParaRPr lang="da-DK">
              <a:solidFill>
                <a:srgbClr val="332F2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9499253-1744-8304-581F-A018853CF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322" y="-105264"/>
            <a:ext cx="18236043" cy="1742689"/>
          </a:xfrm>
        </p:spPr>
        <p:txBody>
          <a:bodyPr>
            <a:normAutofit/>
          </a:bodyPr>
          <a:lstStyle/>
          <a:p>
            <a:endParaRPr lang="da-DK" sz="6385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8C0C2E-8C50-9FA2-BF3A-6105BF73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4594"/>
            <a:fld id="{DAAEC3DB-BF54-4D8E-A4FE-2FC661C2FEB8}" type="slidenum">
              <a:rPr lang="da-DK">
                <a:solidFill>
                  <a:srgbClr val="332F2C"/>
                </a:solidFill>
                <a:latin typeface="Libre Franklin Medium"/>
              </a:rPr>
              <a:pPr defTabSz="1824594"/>
              <a:t>6</a:t>
            </a:fld>
            <a:endParaRPr lang="da-DK">
              <a:solidFill>
                <a:srgbClr val="332F2C"/>
              </a:solidFill>
              <a:latin typeface="Libre Franklin Medium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3487E0A-3038-E3F8-8229-AB63E80E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2467" y="10586541"/>
            <a:ext cx="4291956" cy="104250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D77EB21-CBCE-25D7-B4F9-72851847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843" y="12427314"/>
            <a:ext cx="429195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BFF3699F-AEA6-4DD0-95C7-41DDC2DC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930" y="3529757"/>
            <a:ext cx="16189593" cy="9577064"/>
          </a:xfrm>
          <a:prstGeom prst="rect">
            <a:avLst/>
          </a:prstGeom>
          <a:noFill/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22F542D-A727-4F94-9EBF-F4A76B306393}"/>
              </a:ext>
            </a:extLst>
          </p:cNvPr>
          <p:cNvSpPr/>
          <p:nvPr/>
        </p:nvSpPr>
        <p:spPr bwMode="auto">
          <a:xfrm>
            <a:off x="17470146" y="4554395"/>
            <a:ext cx="854034" cy="6603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82653D4B-8C20-4025-8678-DD3D2172099E}"/>
              </a:ext>
            </a:extLst>
          </p:cNvPr>
          <p:cNvSpPr/>
          <p:nvPr/>
        </p:nvSpPr>
        <p:spPr bwMode="auto">
          <a:xfrm>
            <a:off x="8873663" y="5947839"/>
            <a:ext cx="912180" cy="534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D1A2EA8A-4886-42F7-8826-32AEB41B3680}"/>
              </a:ext>
            </a:extLst>
          </p:cNvPr>
          <p:cNvSpPr/>
          <p:nvPr/>
        </p:nvSpPr>
        <p:spPr bwMode="auto">
          <a:xfrm>
            <a:off x="5793118" y="5813007"/>
            <a:ext cx="882132" cy="534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DFCC059C-166C-4039-88A1-38CFD57EAE04}"/>
              </a:ext>
            </a:extLst>
          </p:cNvPr>
          <p:cNvSpPr/>
          <p:nvPr/>
        </p:nvSpPr>
        <p:spPr bwMode="auto">
          <a:xfrm>
            <a:off x="11781370" y="5253017"/>
            <a:ext cx="660809" cy="589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EECE11F5-BDAB-4E8D-BB2E-C75EED876530}"/>
              </a:ext>
            </a:extLst>
          </p:cNvPr>
          <p:cNvSpPr/>
          <p:nvPr/>
        </p:nvSpPr>
        <p:spPr bwMode="auto">
          <a:xfrm>
            <a:off x="14635343" y="4249838"/>
            <a:ext cx="684000" cy="708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C8DF087E-AD6D-4070-9C05-16F079C93F0D}"/>
              </a:ext>
            </a:extLst>
          </p:cNvPr>
          <p:cNvSpPr/>
          <p:nvPr/>
        </p:nvSpPr>
        <p:spPr bwMode="auto">
          <a:xfrm>
            <a:off x="6738720" y="5947839"/>
            <a:ext cx="767158" cy="524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5EBFC0AC-0F9B-40E8-B5DA-2061E82AA36B}"/>
              </a:ext>
            </a:extLst>
          </p:cNvPr>
          <p:cNvSpPr/>
          <p:nvPr/>
        </p:nvSpPr>
        <p:spPr bwMode="auto">
          <a:xfrm>
            <a:off x="9628163" y="4434591"/>
            <a:ext cx="814770" cy="6762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354DAE2-B598-4A41-9C25-2511CB37BA08}"/>
              </a:ext>
            </a:extLst>
          </p:cNvPr>
          <p:cNvSpPr/>
          <p:nvPr/>
        </p:nvSpPr>
        <p:spPr bwMode="auto">
          <a:xfrm>
            <a:off x="12597869" y="4395553"/>
            <a:ext cx="684000" cy="6762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F99BAD8C-2877-4151-8B82-EBD57EC087C5}"/>
              </a:ext>
            </a:extLst>
          </p:cNvPr>
          <p:cNvSpPr/>
          <p:nvPr/>
        </p:nvSpPr>
        <p:spPr bwMode="auto">
          <a:xfrm>
            <a:off x="15489378" y="3961806"/>
            <a:ext cx="684000" cy="720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C1B282EA-1882-4AC9-83B8-96316625EE44}"/>
              </a:ext>
            </a:extLst>
          </p:cNvPr>
          <p:cNvSpPr/>
          <p:nvPr/>
        </p:nvSpPr>
        <p:spPr bwMode="auto">
          <a:xfrm>
            <a:off x="18324180" y="4530384"/>
            <a:ext cx="960883" cy="6762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39961F10-3B03-4D5F-A8FF-077811D74488}"/>
              </a:ext>
            </a:extLst>
          </p:cNvPr>
          <p:cNvCxnSpPr>
            <a:cxnSpLocks/>
          </p:cNvCxnSpPr>
          <p:nvPr/>
        </p:nvCxnSpPr>
        <p:spPr>
          <a:xfrm>
            <a:off x="5235090" y="11130448"/>
            <a:ext cx="14904008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9E00EEFA-1FF1-42F0-AEA3-97714B109E09}"/>
              </a:ext>
            </a:extLst>
          </p:cNvPr>
          <p:cNvCxnSpPr>
            <a:cxnSpLocks/>
          </p:cNvCxnSpPr>
          <p:nvPr/>
        </p:nvCxnSpPr>
        <p:spPr>
          <a:xfrm>
            <a:off x="5235090" y="6333136"/>
            <a:ext cx="14904008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Lige forbindelse 47">
            <a:extLst>
              <a:ext uri="{FF2B5EF4-FFF2-40B4-BE49-F238E27FC236}">
                <a16:creationId xmlns:a16="http://schemas.microsoft.com/office/drawing/2014/main" id="{80EF7342-337B-4FEA-BEA4-E5E55C090864}"/>
              </a:ext>
            </a:extLst>
          </p:cNvPr>
          <p:cNvCxnSpPr>
            <a:cxnSpLocks/>
          </p:cNvCxnSpPr>
          <p:nvPr/>
        </p:nvCxnSpPr>
        <p:spPr>
          <a:xfrm flipV="1">
            <a:off x="5262555" y="3740848"/>
            <a:ext cx="0" cy="738960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1CEF9470-4C92-4DC9-9C8C-F1E0B4A8F5A3}"/>
              </a:ext>
            </a:extLst>
          </p:cNvPr>
          <p:cNvSpPr/>
          <p:nvPr/>
        </p:nvSpPr>
        <p:spPr bwMode="auto">
          <a:xfrm>
            <a:off x="3044603" y="649114"/>
            <a:ext cx="18578058" cy="144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8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1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090BCB-6BE2-9549-9DAA-A383B911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00" y="1072315"/>
            <a:ext cx="24379238" cy="1653789"/>
          </a:xfrm>
        </p:spPr>
        <p:txBody>
          <a:bodyPr/>
          <a:lstStyle/>
          <a:p>
            <a:r>
              <a:rPr lang="da-DK" sz="6000" i="1" dirty="0">
                <a:solidFill>
                  <a:schemeClr val="tx1"/>
                </a:solidFill>
              </a:rPr>
              <a:t>Hvor vigtigt er det for dig, at din virksomhed…</a:t>
            </a:r>
          </a:p>
        </p:txBody>
      </p:sp>
    </p:spTree>
    <p:extLst>
      <p:ext uri="{BB962C8B-B14F-4D97-AF65-F5344CB8AC3E}">
        <p14:creationId xmlns:p14="http://schemas.microsoft.com/office/powerpoint/2010/main" val="2775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5428FD7-74C1-D94E-88FD-C88D932569D9}"/>
              </a:ext>
            </a:extLst>
          </p:cNvPr>
          <p:cNvSpPr/>
          <p:nvPr/>
        </p:nvSpPr>
        <p:spPr bwMode="auto">
          <a:xfrm>
            <a:off x="0" y="2665661"/>
            <a:ext cx="23926923" cy="1101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a-DK" sz="7198" dirty="0">
              <a:latin typeface="Lato Light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3CC57B-738C-4DF8-BA8C-33FCAFE2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Trivselskurven / Arbejdsmængden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A101AAA-9CB4-4AB6-84C9-94F49FC5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707" y="2521645"/>
            <a:ext cx="17190589" cy="111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0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45E4429-DE9A-2F37-C29F-BE41E0D6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4594"/>
            <a:fld id="{274BD842-5EE7-4C10-808A-5D1FF874C43C}" type="datetime1">
              <a:rPr lang="da-DK">
                <a:solidFill>
                  <a:srgbClr val="332F2C"/>
                </a:solidFill>
              </a:rPr>
              <a:pPr defTabSz="1824594"/>
              <a:t>30-09-2024</a:t>
            </a:fld>
            <a:endParaRPr lang="da-DK">
              <a:solidFill>
                <a:srgbClr val="332F2C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58CB941-CFB0-B7C4-5774-2BF40587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360" y="728561"/>
            <a:ext cx="17704839" cy="2644989"/>
          </a:xfrm>
        </p:spPr>
        <p:txBody>
          <a:bodyPr/>
          <a:lstStyle/>
          <a:p>
            <a:r>
              <a:rPr lang="da-DK"/>
              <a:t>Stress og hjemmeboende børn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641FD7-5153-5D40-AA09-64E36CFA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4594"/>
            <a:fld id="{DAAEC3DB-BF54-4D8E-A4FE-2FC661C2FEB8}" type="slidenum">
              <a:rPr lang="da-DK">
                <a:solidFill>
                  <a:srgbClr val="332F2C"/>
                </a:solidFill>
                <a:latin typeface="Libre Franklin Medium"/>
              </a:rPr>
              <a:pPr defTabSz="1824594"/>
              <a:t>9</a:t>
            </a:fld>
            <a:endParaRPr lang="da-DK">
              <a:solidFill>
                <a:srgbClr val="332F2C"/>
              </a:solidFill>
              <a:latin typeface="Libre Franklin Medium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509CEB5-0981-A54B-1BD9-61A66D485B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9279" y="2817685"/>
            <a:ext cx="20409225" cy="1549615"/>
          </a:xfrm>
        </p:spPr>
        <p:txBody>
          <a:bodyPr/>
          <a:lstStyle/>
          <a:p>
            <a:r>
              <a:rPr lang="da-DK">
                <a:solidFill>
                  <a:srgbClr val="000000"/>
                </a:solidFill>
                <a:latin typeface="+mn-lt"/>
              </a:rPr>
              <a:t>Andel, der ofte føler sig stresset på arbejde kombineret med, om man har hjemmeboende børn.</a:t>
            </a:r>
            <a:endParaRPr lang="da-DK">
              <a:latin typeface="+mn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DE1630F-4AA8-F2B3-2D0D-BDE34A847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526717"/>
              </p:ext>
            </p:extLst>
          </p:nvPr>
        </p:nvGraphicFramePr>
        <p:xfrm>
          <a:off x="4221576" y="4087952"/>
          <a:ext cx="15936087" cy="9596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0627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37321"/>
        </a:solidFill>
        <a:ln>
          <a:noFill/>
        </a:ln>
      </a:spPr>
      <a:bodyPr vert="horz" wrap="square" lIns="182832" tIns="91416" rIns="182832" bIns="91416" numCol="1" anchor="t" anchorCtr="0" compatLnSpc="1">
        <a:prstTxWarp prst="textNoShape">
          <a:avLst/>
        </a:prstTxWarp>
      </a:bodyPr>
      <a:lstStyle>
        <a:defPPr>
          <a:defRPr sz="7198" dirty="0">
            <a:latin typeface="Lato Light" panose="020F0502020204030203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allisager">
  <a:themeElements>
    <a:clrScheme name="ballisager">
      <a:dk1>
        <a:srgbClr val="332F2C"/>
      </a:dk1>
      <a:lt1>
        <a:srgbClr val="FFFFFF"/>
      </a:lt1>
      <a:dk2>
        <a:srgbClr val="F27321"/>
      </a:dk2>
      <a:lt2>
        <a:srgbClr val="C1B4AB"/>
      </a:lt2>
      <a:accent1>
        <a:srgbClr val="F27321"/>
      </a:accent1>
      <a:accent2>
        <a:srgbClr val="594B42"/>
      </a:accent2>
      <a:accent3>
        <a:srgbClr val="F0DFD3"/>
      </a:accent3>
      <a:accent4>
        <a:srgbClr val="DCCABE"/>
      </a:accent4>
      <a:accent5>
        <a:srgbClr val="C1B4AB"/>
      </a:accent5>
      <a:accent6>
        <a:srgbClr val="332F2C"/>
      </a:accent6>
      <a:hlink>
        <a:srgbClr val="F27321"/>
      </a:hlink>
      <a:folHlink>
        <a:srgbClr val="594B42"/>
      </a:folHlink>
    </a:clrScheme>
    <a:fontScheme name="ballisager">
      <a:majorFont>
        <a:latin typeface="Libre Franklin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llisager_skabelo 1.2.2024" id="{54EA0181-BF6D-41E7-8BEC-ECA0E3E49B99}" vid="{24FC9040-27A0-4087-8453-BE973BDB9C92}"/>
    </a:ext>
  </a:extLst>
</a:theme>
</file>

<file path=ppt/theme/theme3.xml><?xml version="1.0" encoding="utf-8"?>
<a:theme xmlns:a="http://schemas.openxmlformats.org/drawingml/2006/main" name="1_ballisager">
  <a:themeElements>
    <a:clrScheme name="ballisager">
      <a:dk1>
        <a:srgbClr val="332F2C"/>
      </a:dk1>
      <a:lt1>
        <a:srgbClr val="FFFFFF"/>
      </a:lt1>
      <a:dk2>
        <a:srgbClr val="F27321"/>
      </a:dk2>
      <a:lt2>
        <a:srgbClr val="C1B4AB"/>
      </a:lt2>
      <a:accent1>
        <a:srgbClr val="F27321"/>
      </a:accent1>
      <a:accent2>
        <a:srgbClr val="594B42"/>
      </a:accent2>
      <a:accent3>
        <a:srgbClr val="F0DFD3"/>
      </a:accent3>
      <a:accent4>
        <a:srgbClr val="DCCABE"/>
      </a:accent4>
      <a:accent5>
        <a:srgbClr val="C1B4AB"/>
      </a:accent5>
      <a:accent6>
        <a:srgbClr val="332F2C"/>
      </a:accent6>
      <a:hlink>
        <a:srgbClr val="F27321"/>
      </a:hlink>
      <a:folHlink>
        <a:srgbClr val="594B42"/>
      </a:folHlink>
    </a:clrScheme>
    <a:fontScheme name="ballisager">
      <a:majorFont>
        <a:latin typeface="Libre Franklin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llisager_skabelo 1.2.2024" id="{54EA0181-BF6D-41E7-8BEC-ECA0E3E49B99}" vid="{24FC9040-27A0-4087-8453-BE973BDB9C92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37321"/>
        </a:solidFill>
        <a:ln>
          <a:noFill/>
        </a:ln>
      </a:spPr>
      <a:bodyPr vert="horz" wrap="square" lIns="182832" tIns="91416" rIns="182832" bIns="91416" numCol="1" anchor="t" anchorCtr="0" compatLnSpc="1">
        <a:prstTxWarp prst="textNoShape">
          <a:avLst/>
        </a:prstTxWarp>
      </a:bodyPr>
      <a:lstStyle>
        <a:defPPr>
          <a:defRPr sz="7198" dirty="0">
            <a:latin typeface="Lato Light" panose="020F0502020204030203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37321"/>
        </a:solidFill>
        <a:ln>
          <a:noFill/>
        </a:ln>
      </a:spPr>
      <a:bodyPr vert="horz" wrap="square" lIns="182832" tIns="91416" rIns="182832" bIns="91416" numCol="1" anchor="t" anchorCtr="0" compatLnSpc="1">
        <a:prstTxWarp prst="textNoShape">
          <a:avLst/>
        </a:prstTxWarp>
      </a:bodyPr>
      <a:lstStyle>
        <a:defPPr>
          <a:defRPr sz="7198" dirty="0">
            <a:latin typeface="Lato Light" panose="020F0502020204030203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ballisager">
  <a:themeElements>
    <a:clrScheme name="ballisager">
      <a:dk1>
        <a:srgbClr val="332F2C"/>
      </a:dk1>
      <a:lt1>
        <a:srgbClr val="FFFFFF"/>
      </a:lt1>
      <a:dk2>
        <a:srgbClr val="F27321"/>
      </a:dk2>
      <a:lt2>
        <a:srgbClr val="C1B4AB"/>
      </a:lt2>
      <a:accent1>
        <a:srgbClr val="F27321"/>
      </a:accent1>
      <a:accent2>
        <a:srgbClr val="594B42"/>
      </a:accent2>
      <a:accent3>
        <a:srgbClr val="F0DFD3"/>
      </a:accent3>
      <a:accent4>
        <a:srgbClr val="DCCABE"/>
      </a:accent4>
      <a:accent5>
        <a:srgbClr val="C1B4AB"/>
      </a:accent5>
      <a:accent6>
        <a:srgbClr val="332F2C"/>
      </a:accent6>
      <a:hlink>
        <a:srgbClr val="F27321"/>
      </a:hlink>
      <a:folHlink>
        <a:srgbClr val="594B42"/>
      </a:folHlink>
    </a:clrScheme>
    <a:fontScheme name="ballisager">
      <a:majorFont>
        <a:latin typeface="Libre Franklin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llisager" id="{BCF02485-F0E7-49AD-B131-AC8F40B9AAEC}" vid="{E07419E0-3EE9-470C-A22E-C6BCA728ED93}"/>
    </a:ext>
  </a:extLst>
</a:theme>
</file>

<file path=ppt/theme/theme7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d133108-8f21-4576-a9a1-271424238290">JM5D5HK7NQJ4-1307085409-204032</_dlc_DocId>
    <_dlc_DocIdUrl xmlns="2d133108-8f21-4576-a9a1-271424238290">
      <Url>https://ballisager.sharepoint.com/sites/balnet/_layouts/15/DocIdRedir.aspx?ID=JM5D5HK7NQJ4-1307085409-204032</Url>
      <Description>JM5D5HK7NQJ4-1307085409-204032</Description>
    </_dlc_DocIdUrl>
    <Placering xmlns="8f771e38-bdca-413f-826c-e4b18886e213" xsi:nil="true"/>
    <lcf76f155ced4ddcb4097134ff3c332f xmlns="8f771e38-bdca-413f-826c-e4b18886e213">
      <Terms xmlns="http://schemas.microsoft.com/office/infopath/2007/PartnerControls"/>
    </lcf76f155ced4ddcb4097134ff3c332f>
    <TaxCatchAll xmlns="2d133108-8f21-4576-a9a1-271424238290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957E94D2B5794F9BB8601E69F07DCE" ma:contentTypeVersion="24" ma:contentTypeDescription="Opret et nyt dokument." ma:contentTypeScope="" ma:versionID="8896afb3f14072cc349751ec9c5a0882">
  <xsd:schema xmlns:xsd="http://www.w3.org/2001/XMLSchema" xmlns:xs="http://www.w3.org/2001/XMLSchema" xmlns:p="http://schemas.microsoft.com/office/2006/metadata/properties" xmlns:ns2="2d133108-8f21-4576-a9a1-271424238290" xmlns:ns3="8f771e38-bdca-413f-826c-e4b18886e213" targetNamespace="http://schemas.microsoft.com/office/2006/metadata/properties" ma:root="true" ma:fieldsID="db40e5b116ec61c449582fe2e5a777a5" ns2:_="" ns3:_="">
    <xsd:import namespace="2d133108-8f21-4576-a9a1-271424238290"/>
    <xsd:import namespace="8f771e38-bdca-413f-826c-e4b18886e21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Placering" minOccurs="0"/>
                <xsd:element ref="ns3:f9fc634e-e878-4b85-87fa-1c05b0cfdb3cCountryOrRegion" minOccurs="0"/>
                <xsd:element ref="ns3:f9fc634e-e878-4b85-87fa-1c05b0cfdb3cState" minOccurs="0"/>
                <xsd:element ref="ns3:f9fc634e-e878-4b85-87fa-1c05b0cfdb3cCity" minOccurs="0"/>
                <xsd:element ref="ns3:f9fc634e-e878-4b85-87fa-1c05b0cfdb3cPostalCode" minOccurs="0"/>
                <xsd:element ref="ns3:f9fc634e-e878-4b85-87fa-1c05b0cfdb3cStreet" minOccurs="0"/>
                <xsd:element ref="ns3:f9fc634e-e878-4b85-87fa-1c05b0cfdb3cGeoLoc" minOccurs="0"/>
                <xsd:element ref="ns3:f9fc634e-e878-4b85-87fa-1c05b0cfdb3cDispNa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33108-8f21-4576-a9a1-2714242382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34" nillable="true" ma:displayName="Taxonomy Catch All Column" ma:hidden="true" ma:list="{7eb1d002-180f-4adc-a0f7-277be93e20d2}" ma:internalName="TaxCatchAll" ma:showField="CatchAllData" ma:web="2d133108-8f21-4576-a9a1-2714242382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71e38-bdca-413f-826c-e4b18886e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Placering" ma:index="21" nillable="true" ma:displayName="Placering" ma:format="Dropdown" ma:internalName="Placering">
      <xsd:simpleType>
        <xsd:restriction base="dms:Unknown"/>
      </xsd:simpleType>
    </xsd:element>
    <xsd:element name="f9fc634e-e878-4b85-87fa-1c05b0cfdb3cCountryOrRegion" ma:index="22" nillable="true" ma:displayName="Placering: Land/område" ma:internalName="CountryOrRegion" ma:readOnly="true">
      <xsd:simpleType>
        <xsd:restriction base="dms:Text"/>
      </xsd:simpleType>
    </xsd:element>
    <xsd:element name="f9fc634e-e878-4b85-87fa-1c05b0cfdb3cState" ma:index="23" nillable="true" ma:displayName="Placering: Delstat" ma:internalName="State" ma:readOnly="true">
      <xsd:simpleType>
        <xsd:restriction base="dms:Text"/>
      </xsd:simpleType>
    </xsd:element>
    <xsd:element name="f9fc634e-e878-4b85-87fa-1c05b0cfdb3cCity" ma:index="24" nillable="true" ma:displayName="Placering: By" ma:internalName="City" ma:readOnly="true">
      <xsd:simpleType>
        <xsd:restriction base="dms:Text"/>
      </xsd:simpleType>
    </xsd:element>
    <xsd:element name="f9fc634e-e878-4b85-87fa-1c05b0cfdb3cPostalCode" ma:index="25" nillable="true" ma:displayName="Placering: Postnummer" ma:internalName="PostalCode" ma:readOnly="true">
      <xsd:simpleType>
        <xsd:restriction base="dms:Text"/>
      </xsd:simpleType>
    </xsd:element>
    <xsd:element name="f9fc634e-e878-4b85-87fa-1c05b0cfdb3cStreet" ma:index="26" nillable="true" ma:displayName="Placering: Gade" ma:internalName="Street" ma:readOnly="true">
      <xsd:simpleType>
        <xsd:restriction base="dms:Text"/>
      </xsd:simpleType>
    </xsd:element>
    <xsd:element name="f9fc634e-e878-4b85-87fa-1c05b0cfdb3cGeoLoc" ma:index="27" nillable="true" ma:displayName="Placering: Koordinater" ma:internalName="GeoLoc" ma:readOnly="true">
      <xsd:simpleType>
        <xsd:restriction base="dms:Unknown"/>
      </xsd:simpleType>
    </xsd:element>
    <xsd:element name="f9fc634e-e878-4b85-87fa-1c05b0cfdb3cDispName" ma:index="28" nillable="true" ma:displayName="Placering: Navn" ma:internalName="DispName" ma:readOnly="true">
      <xsd:simpleType>
        <xsd:restriction base="dms:Text"/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3" nillable="true" ma:taxonomy="true" ma:internalName="lcf76f155ced4ddcb4097134ff3c332f" ma:taxonomyFieldName="MediaServiceImageTags" ma:displayName="Billedmærker" ma:readOnly="false" ma:fieldId="{5cf76f15-5ced-4ddc-b409-7134ff3c332f}" ma:taxonomyMulti="true" ma:sspId="285666b6-2f64-461e-ba69-536816d647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2F24B-E05E-470B-A0CB-94A6A681E8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70E0A2-879A-40F9-9150-C78A95C17AA1}">
  <ds:schemaRefs>
    <ds:schemaRef ds:uri="http://schemas.openxmlformats.org/package/2006/metadata/core-properties"/>
    <ds:schemaRef ds:uri="http://www.w3.org/XML/1998/namespace"/>
    <ds:schemaRef ds:uri="8f771e38-bdca-413f-826c-e4b18886e213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2d133108-8f21-4576-a9a1-27142423829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85AD8C-E26D-445E-AB30-0EFF74BB254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A8CDA61-EA60-443C-B7CF-F54B16EE9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133108-8f21-4576-a9a1-271424238290"/>
    <ds:schemaRef ds:uri="8f771e38-bdca-413f-826c-e4b18886e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6105</TotalTime>
  <Words>895</Words>
  <Application>Microsoft Office PowerPoint</Application>
  <PresentationFormat>Brugerdefineret</PresentationFormat>
  <Paragraphs>168</Paragraphs>
  <Slides>32</Slides>
  <Notes>24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6</vt:i4>
      </vt:variant>
      <vt:variant>
        <vt:lpstr>Slidetitler</vt:lpstr>
      </vt:variant>
      <vt:variant>
        <vt:i4>32</vt:i4>
      </vt:variant>
    </vt:vector>
  </HeadingPairs>
  <TitlesOfParts>
    <vt:vector size="48" baseType="lpstr">
      <vt:lpstr>Aptos</vt:lpstr>
      <vt:lpstr>Arial</vt:lpstr>
      <vt:lpstr>Calibri</vt:lpstr>
      <vt:lpstr>GillSans</vt:lpstr>
      <vt:lpstr>Lato Light</vt:lpstr>
      <vt:lpstr>Libre Franklin Medium</vt:lpstr>
      <vt:lpstr>Montserrat Medium</vt:lpstr>
      <vt:lpstr>Poppins</vt:lpstr>
      <vt:lpstr>Poppins Light</vt:lpstr>
      <vt:lpstr>Poppins Medium</vt:lpstr>
      <vt:lpstr>Office Theme</vt:lpstr>
      <vt:lpstr>ballisager</vt:lpstr>
      <vt:lpstr>1_ballisager</vt:lpstr>
      <vt:lpstr>1_Office Theme</vt:lpstr>
      <vt:lpstr>2_Office Theme</vt:lpstr>
      <vt:lpstr>2_ballisager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 vigtigt er det for dig, at din virksomhed…</vt:lpstr>
      <vt:lpstr>Trivselskurven / Arbejdsmængden</vt:lpstr>
      <vt:lpstr>Stress og hjemmeboende børn</vt:lpstr>
      <vt:lpstr>Trivsel over tid</vt:lpstr>
      <vt:lpstr>PowerPoint-præsentation</vt:lpstr>
      <vt:lpstr>PowerPoint-præsentation</vt:lpstr>
      <vt:lpstr>PowerPoint-præsentation</vt:lpstr>
      <vt:lpstr>PowerPoint-præsentation</vt:lpstr>
      <vt:lpstr>Målsætninger og motivation</vt:lpstr>
      <vt:lpstr>Målsætninger og motivation</vt:lpstr>
      <vt:lpstr>4 faktorer, der får flest til at søge væk</vt:lpstr>
      <vt:lpstr>PowerPoint-præsentation</vt:lpstr>
      <vt:lpstr>Hvad gør din leder god?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Vil du gerne selvbetalt gå ned i tid , Nu ?</vt:lpstr>
      <vt:lpstr>PowerPoint-præsentation</vt:lpstr>
      <vt:lpstr>Er du aktiv jobsøger?</vt:lpstr>
      <vt:lpstr>Virksomheden finder selv kandidater</vt:lpstr>
      <vt:lpstr>Sammenhæng mellem trivsel og ambassadør</vt:lpstr>
      <vt:lpstr>PowerPoint-præsentation</vt:lpstr>
      <vt:lpstr>Mine råd til lederne på SoMe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Jørgen Carstens</dc:creator>
  <cp:lastModifiedBy>Morten Ballisager</cp:lastModifiedBy>
  <cp:revision>123</cp:revision>
  <cp:lastPrinted>2023-04-20T08:47:11Z</cp:lastPrinted>
  <dcterms:created xsi:type="dcterms:W3CDTF">2020-12-15T14:11:21Z</dcterms:created>
  <dcterms:modified xsi:type="dcterms:W3CDTF">2024-09-30T11:56:11Z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0x0101006F957E94D2B5794F9BB8601E69F07DCE</vt:lpwstr>
  </property>
  <property fmtid="{D5CDD505-2E9C-101B-9397-08002B2CF9AE}" pid="3" name="_dlc_DocIdItemGuid">
    <vt:lpwstr>a8712b51-9680-4f92-af43-5b2ed816d222</vt:lpwstr>
  </property>
</Properties>
</file>