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79" r:id="rId3"/>
    <p:sldId id="299" r:id="rId4"/>
    <p:sldId id="290" r:id="rId5"/>
    <p:sldId id="275" r:id="rId6"/>
    <p:sldId id="259" r:id="rId7"/>
    <p:sldId id="300" r:id="rId8"/>
    <p:sldId id="263" r:id="rId9"/>
    <p:sldId id="268" r:id="rId10"/>
    <p:sldId id="269" r:id="rId11"/>
    <p:sldId id="289" r:id="rId12"/>
    <p:sldId id="301" r:id="rId13"/>
    <p:sldId id="302" r:id="rId14"/>
    <p:sldId id="270" r:id="rId15"/>
    <p:sldId id="303" r:id="rId16"/>
    <p:sldId id="266" r:id="rId17"/>
    <p:sldId id="267" r:id="rId18"/>
    <p:sldId id="271" r:id="rId19"/>
    <p:sldId id="282" r:id="rId20"/>
    <p:sldId id="283" r:id="rId21"/>
    <p:sldId id="284" r:id="rId22"/>
    <p:sldId id="286" r:id="rId23"/>
    <p:sldId id="287" r:id="rId24"/>
    <p:sldId id="273" r:id="rId25"/>
  </p:sldIdLst>
  <p:sldSz cx="9144000" cy="6858000" type="screen4x3"/>
  <p:notesSz cx="6807200" cy="99393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60"/>
  </p:normalViewPr>
  <p:slideViewPr>
    <p:cSldViewPr>
      <p:cViewPr varScale="1">
        <p:scale>
          <a:sx n="107" d="100"/>
          <a:sy n="107" d="100"/>
        </p:scale>
        <p:origin x="145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34C5A541-F617-4C6B-B861-FD405E3C2C12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72132014-4D3D-45D3-9040-75EF959428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80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Det vigtigste af alt og</a:t>
            </a:r>
            <a:r>
              <a:rPr lang="da-DK" baseline="0" dirty="0"/>
              <a:t> alle optimeringer, der sker gennem blandt andet hjemmesiden er selvfølgelig til fordel for vores i alt 245 medlemmer, der pr. dags dato har et medlemskab hos Erhvervssammenslutningen.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85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521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292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32014-4D3D-45D3-9040-75EF959428B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9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8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9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72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1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72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793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34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6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-35026"/>
            <a:ext cx="9361040" cy="1015754"/>
          </a:xfrm>
          <a:solidFill>
            <a:srgbClr val="00B0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7945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69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47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4220-6424-429D-B0EB-2394AC131465}" type="datetimeFigureOut">
              <a:rPr lang="da-DK" smtClean="0"/>
              <a:t>24-05-2024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677-D2BE-45B1-9AF0-3C73F2503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17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da-DK" dirty="0"/>
            </a:br>
            <a:br>
              <a:rPr lang="da-DK" dirty="0">
                <a:solidFill>
                  <a:srgbClr val="00B050"/>
                </a:solidFill>
              </a:rPr>
            </a:b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z="4400" dirty="0">
                <a:solidFill>
                  <a:schemeClr val="tx1"/>
                </a:solidFill>
              </a:rPr>
              <a:t>Generalforsamling 2020 </a:t>
            </a:r>
            <a:br>
              <a:rPr lang="da-DK" sz="4400" dirty="0"/>
            </a:br>
            <a:r>
              <a:rPr lang="da-DK" sz="3800" dirty="0">
                <a:solidFill>
                  <a:srgbClr val="00B050"/>
                </a:solidFill>
              </a:rPr>
              <a:t>Erhvervssammenslutningen</a:t>
            </a:r>
            <a:endParaRPr lang="da-DK" sz="3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92656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>
            <a:off x="0" y="-3843808"/>
            <a:ext cx="9144000" cy="8394303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899591" y="2420888"/>
            <a:ext cx="75951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000" dirty="0">
              <a:latin typeface="Montserrat" panose="00000500000000000000" pitchFamily="2" charset="0"/>
            </a:endParaRPr>
          </a:p>
          <a:p>
            <a:endParaRPr lang="da-DK" sz="2000" dirty="0">
              <a:latin typeface="Montserrat" panose="00000500000000000000" pitchFamily="2" charset="0"/>
            </a:endParaRPr>
          </a:p>
          <a:p>
            <a:endParaRPr lang="da-DK" sz="2000" dirty="0">
              <a:latin typeface="Montserrat" panose="00000500000000000000" pitchFamily="2" charset="0"/>
            </a:endParaRPr>
          </a:p>
          <a:p>
            <a:endParaRPr lang="da-DK" sz="4200" dirty="0">
              <a:latin typeface="Montserrat" panose="00000500000000000000" pitchFamily="2" charset="0"/>
            </a:endParaRPr>
          </a:p>
          <a:p>
            <a:r>
              <a:rPr lang="da-DK" sz="3200" dirty="0">
                <a:latin typeface="Montserrat" panose="00000500000000000000" pitchFamily="2" charset="0"/>
              </a:rPr>
              <a:t>Generalforsamling d. 22. maj 2024</a:t>
            </a:r>
            <a:br>
              <a:rPr lang="da-DK" sz="3200" dirty="0">
                <a:latin typeface="Montserrat" panose="00000500000000000000" pitchFamily="2" charset="0"/>
              </a:rPr>
            </a:br>
            <a:r>
              <a:rPr lang="da-DK" sz="3200" dirty="0">
                <a:solidFill>
                  <a:srgbClr val="00B050"/>
                </a:solidFill>
                <a:latin typeface="Montserrat" panose="00000500000000000000" pitchFamily="2" charset="0"/>
              </a:rPr>
              <a:t>Erhvervssammenslutningen</a:t>
            </a:r>
            <a:endParaRPr lang="da-DK" sz="32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3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169006" y="5816158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Årsrapport Erhvervssammenslutningen 2023</a:t>
            </a:r>
          </a:p>
          <a:p>
            <a:pPr algn="ctr"/>
            <a:r>
              <a:rPr lang="da-DK" sz="1600" dirty="0">
                <a:latin typeface="Montserrat" panose="00000500000000000000" pitchFamily="2" charset="0"/>
              </a:rPr>
              <a:t>Resultatopgørelse for perioden 1. januar – 31. december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7" y="6179468"/>
            <a:ext cx="1670800" cy="408134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9DA7236-C208-F855-5CD0-FDFE907A9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198" y="1635190"/>
            <a:ext cx="5421603" cy="45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8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6200000">
            <a:off x="-4374232" y="0"/>
            <a:ext cx="68580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077393"/>
            <a:ext cx="856254" cy="176491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" y="6021288"/>
            <a:ext cx="1958832" cy="478493"/>
          </a:xfrm>
          <a:prstGeom prst="rect">
            <a:avLst/>
          </a:prstGeom>
        </p:spPr>
      </p:pic>
      <p:pic>
        <p:nvPicPr>
          <p:cNvPr id="16" name="Pladsholder til indhold 15">
            <a:extLst>
              <a:ext uri="{FF2B5EF4-FFF2-40B4-BE49-F238E27FC236}">
                <a16:creationId xmlns:a16="http://schemas.microsoft.com/office/drawing/2014/main" id="{B3062A69-75BC-3061-4F82-CF7909D8B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2555933"/>
            <a:ext cx="8229600" cy="2614497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0B050"/>
                </a:solidFill>
              </a:rPr>
              <a:t>Specifikation</a:t>
            </a:r>
            <a:br>
              <a:rPr lang="da-DK" dirty="0">
                <a:solidFill>
                  <a:srgbClr val="00B050"/>
                </a:solidFill>
              </a:rPr>
            </a:br>
            <a:r>
              <a:rPr lang="da-DK" sz="1800" dirty="0">
                <a:latin typeface="Montserrat" panose="00000500000000000000" pitchFamily="2" charset="0"/>
              </a:rPr>
              <a:t>1. </a:t>
            </a:r>
            <a:r>
              <a:rPr lang="da-DK" sz="1800" b="0" i="0" u="none" strike="noStrike" baseline="0" dirty="0">
                <a:latin typeface="Montserrat" panose="00000500000000000000" pitchFamily="2" charset="0"/>
              </a:rPr>
              <a:t>Generalforsamling, Erhvervskonference medlemsmøder m.m.</a:t>
            </a:r>
            <a:endParaRPr lang="da-DK" sz="18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90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6200000">
            <a:off x="-4374232" y="0"/>
            <a:ext cx="68580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077393"/>
            <a:ext cx="856254" cy="176491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" y="6021288"/>
            <a:ext cx="1958832" cy="4784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0B050"/>
                </a:solidFill>
              </a:rPr>
              <a:t>Specifikation</a:t>
            </a:r>
            <a:br>
              <a:rPr lang="da-DK" dirty="0">
                <a:solidFill>
                  <a:srgbClr val="00B050"/>
                </a:solidFill>
              </a:rPr>
            </a:br>
            <a:r>
              <a:rPr lang="da-DK" sz="1800" dirty="0">
                <a:latin typeface="Montserrat" panose="00000500000000000000" pitchFamily="2" charset="0"/>
              </a:rPr>
              <a:t>2. </a:t>
            </a:r>
            <a:r>
              <a:rPr lang="da-DK" sz="1800" b="0" i="0" u="none" strike="noStrike" baseline="0" dirty="0">
                <a:latin typeface="Montserrat" panose="00000500000000000000" pitchFamily="2" charset="0"/>
              </a:rPr>
              <a:t>Generalforsamling, Erhvervskonference medlemsmøder m.m.</a:t>
            </a:r>
            <a:endParaRPr lang="da-DK" sz="18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Pladsholder til indhold 17">
            <a:extLst>
              <a:ext uri="{FF2B5EF4-FFF2-40B4-BE49-F238E27FC236}">
                <a16:creationId xmlns:a16="http://schemas.microsoft.com/office/drawing/2014/main" id="{FA8D24E7-97E1-9C3B-D6CA-13D1014B6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1781533"/>
            <a:ext cx="8229600" cy="41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6200000">
            <a:off x="-4374232" y="0"/>
            <a:ext cx="6858000" cy="685800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077393"/>
            <a:ext cx="856254" cy="176491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" y="6021288"/>
            <a:ext cx="1958832" cy="4784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00B050"/>
                </a:solidFill>
                <a:latin typeface="Montserrat" panose="00000500000000000000" pitchFamily="2" charset="0"/>
              </a:rPr>
              <a:t>Specifikation</a:t>
            </a:r>
            <a:br>
              <a:rPr lang="da-DK" dirty="0">
                <a:solidFill>
                  <a:srgbClr val="00B050"/>
                </a:solidFill>
                <a:latin typeface="Montserrat" panose="00000500000000000000" pitchFamily="2" charset="0"/>
              </a:rPr>
            </a:br>
            <a:r>
              <a:rPr lang="da-DK" sz="1800" dirty="0">
                <a:latin typeface="Montserrat" panose="00000500000000000000" pitchFamily="2" charset="0"/>
              </a:rPr>
              <a:t>3. </a:t>
            </a:r>
            <a:r>
              <a:rPr lang="da-DK" sz="1800" b="0" i="0" u="none" strike="noStrike" baseline="0" dirty="0">
                <a:latin typeface="Montserrat" panose="00000500000000000000" pitchFamily="2" charset="0"/>
              </a:rPr>
              <a:t>Finansielle indtægter</a:t>
            </a:r>
            <a:endParaRPr lang="da-DK" sz="18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pic>
        <p:nvPicPr>
          <p:cNvPr id="18" name="Pladsholder til indhold 17">
            <a:extLst>
              <a:ext uri="{FF2B5EF4-FFF2-40B4-BE49-F238E27FC236}">
                <a16:creationId xmlns:a16="http://schemas.microsoft.com/office/drawing/2014/main" id="{5F542772-B025-E4CA-7CF4-9E92A46B5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3086637"/>
            <a:ext cx="8229600" cy="1641056"/>
          </a:xfrm>
        </p:spPr>
      </p:pic>
    </p:spTree>
    <p:extLst>
      <p:ext uri="{BB962C8B-B14F-4D97-AF65-F5344CB8AC3E}">
        <p14:creationId xmlns:p14="http://schemas.microsoft.com/office/powerpoint/2010/main" val="118351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87727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Årsrapport Erhvervssammenslutningen 2023</a:t>
            </a:r>
          </a:p>
          <a:p>
            <a:pPr algn="ctr"/>
            <a:r>
              <a:rPr lang="da-DK" sz="1600" dirty="0">
                <a:latin typeface="Montserrat" panose="00000500000000000000" pitchFamily="2" charset="0"/>
              </a:rPr>
              <a:t>Balance 31. december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1670800" cy="40813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F9C20BE-C1DB-6D37-0E27-AE46A0F38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650454"/>
            <a:ext cx="6336704" cy="43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028384" y="587727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Årsrapport Erhvervssammenslutningen 2023</a:t>
            </a:r>
          </a:p>
          <a:p>
            <a:pPr algn="ctr"/>
            <a:r>
              <a:rPr lang="da-DK" sz="1600" dirty="0">
                <a:latin typeface="Montserrat" panose="00000500000000000000" pitchFamily="2" charset="0"/>
              </a:rPr>
              <a:t>Balance 31. december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65304"/>
            <a:ext cx="1670800" cy="40813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F6AAC21-4689-47AA-3295-6D021D275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844824"/>
            <a:ext cx="6336703" cy="36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79512" y="188640"/>
            <a:ext cx="8856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Årsrapport Erhvervsprisen 2023</a:t>
            </a:r>
          </a:p>
          <a:p>
            <a:pPr algn="ctr"/>
            <a:r>
              <a:rPr lang="da-DK" sz="1600" dirty="0">
                <a:latin typeface="Montserrat" panose="00000500000000000000" pitchFamily="2" charset="0"/>
              </a:rPr>
              <a:t>Resultatopgørelse for perioden 1. januar - 31. december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452320" y="5132668"/>
            <a:ext cx="1504326" cy="31007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49355"/>
            <a:ext cx="1958832" cy="478493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5FD5305-E752-876B-A253-C302C8B4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76" y="1611001"/>
            <a:ext cx="6804248" cy="36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3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sp>
        <p:nvSpPr>
          <p:cNvPr id="9" name="Tekstboks 8"/>
          <p:cNvSpPr txBox="1"/>
          <p:nvPr/>
        </p:nvSpPr>
        <p:spPr>
          <a:xfrm>
            <a:off x="179512" y="18864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Årsrapport Erhvervsprisen 2023</a:t>
            </a:r>
          </a:p>
          <a:p>
            <a:pPr algn="ctr"/>
            <a:r>
              <a:rPr lang="da-DK" sz="1600" dirty="0">
                <a:latin typeface="Montserrat" panose="00000500000000000000" pitchFamily="2" charset="0"/>
              </a:rPr>
              <a:t>Balance 31. december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8172400" y="5733256"/>
            <a:ext cx="1504326" cy="3100716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8" y="6165304"/>
            <a:ext cx="1958832" cy="47849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4FF3374-B847-151B-B6DB-7E5ECB76D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383" y="1111970"/>
            <a:ext cx="6737233" cy="48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258567" y="2348880"/>
            <a:ext cx="63367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550" dirty="0"/>
          </a:p>
          <a:p>
            <a:endParaRPr lang="da-DK" sz="155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510033" y="5157192"/>
            <a:ext cx="1504326" cy="3100716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79512" y="18864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4 - Budgetoversigt</a:t>
            </a:r>
          </a:p>
          <a:p>
            <a:pPr algn="ctr"/>
            <a:r>
              <a:rPr lang="da-DK" sz="1600" dirty="0">
                <a:latin typeface="Montserrat" panose="00000500000000000000" pitchFamily="2" charset="0"/>
              </a:rPr>
              <a:t>Budget 2023 &amp; 2024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4" y="6022461"/>
            <a:ext cx="1958832" cy="478493"/>
          </a:xfrm>
          <a:prstGeom prst="rect">
            <a:avLst/>
          </a:prstGeom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123225E0-FAFF-4FEB-8059-DB5B36741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96957"/>
              </p:ext>
            </p:extLst>
          </p:nvPr>
        </p:nvGraphicFramePr>
        <p:xfrm>
          <a:off x="3059833" y="1111970"/>
          <a:ext cx="3384376" cy="4717944"/>
        </p:xfrm>
        <a:graphic>
          <a:graphicData uri="http://schemas.openxmlformats.org/drawingml/2006/table">
            <a:tbl>
              <a:tblPr/>
              <a:tblGrid>
                <a:gridCol w="1583168">
                  <a:extLst>
                    <a:ext uri="{9D8B030D-6E8A-4147-A177-3AD203B41FA5}">
                      <a16:colId xmlns:a16="http://schemas.microsoft.com/office/drawing/2014/main" val="3797081833"/>
                    </a:ext>
                  </a:extLst>
                </a:gridCol>
                <a:gridCol w="900604">
                  <a:extLst>
                    <a:ext uri="{9D8B030D-6E8A-4147-A177-3AD203B41FA5}">
                      <a16:colId xmlns:a16="http://schemas.microsoft.com/office/drawing/2014/main" val="1024107128"/>
                    </a:ext>
                  </a:extLst>
                </a:gridCol>
                <a:gridCol w="900604">
                  <a:extLst>
                    <a:ext uri="{9D8B030D-6E8A-4147-A177-3AD203B41FA5}">
                      <a16:colId xmlns:a16="http://schemas.microsoft.com/office/drawing/2014/main" val="3309818602"/>
                    </a:ext>
                  </a:extLst>
                </a:gridCol>
              </a:tblGrid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GVBA budget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528894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1913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Realiseret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7344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885445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2732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Indtægter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676426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Kontingent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16521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Formueafkast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594080"/>
                  </a:ext>
                </a:extLst>
              </a:tr>
              <a:tr h="37751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Bidrag fra 4 kommuner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83624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Indtægter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320861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153188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Udgifter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255157"/>
                  </a:ext>
                </a:extLst>
              </a:tr>
              <a:tr h="377519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GF, EK og medlemsmøder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911617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Sekretariatsomk.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06850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IT 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78674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Øvrige omk.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84289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73285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Udgifter i alt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467118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55035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Resultat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-30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262169"/>
                  </a:ext>
                </a:extLst>
              </a:tr>
              <a:tr h="208574"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45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127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4 - Forslag til kontingent 2025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0800000">
            <a:off x="0" y="2564904"/>
            <a:ext cx="9144000" cy="8981728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2447763" y="1844824"/>
            <a:ext cx="424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Uændret 3.000,- ekskl. moms</a:t>
            </a:r>
          </a:p>
        </p:txBody>
      </p:sp>
    </p:spTree>
    <p:extLst>
      <p:ext uri="{BB962C8B-B14F-4D97-AF65-F5344CB8AC3E}">
        <p14:creationId xmlns:p14="http://schemas.microsoft.com/office/powerpoint/2010/main" val="1750614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Program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16:10  VELKOMMEN TIL GENERALFORSAMLING 2024  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	V/BO KRISTIANSEN OG PETER WERTHER ANDERSEN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endParaRPr lang="da-DK" sz="1600" dirty="0">
              <a:solidFill>
                <a:srgbClr val="444444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16:15 	GENERALFORSAMLING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17:00 MIDDAG - HOVEDRET (KANTINEN)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17:30 KÅRING AF ÅRET ERHVERVSVIRKSOMHED I VALLENSBÆK</a:t>
            </a:r>
          </a:p>
          <a:p>
            <a:pPr marL="0" indent="0">
              <a:buNone/>
            </a:pP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	V/BORGMESTER HENRIK RASMUSSEN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17:45 UNDERHOLDNING (HAVET)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18:25 DESSERT INKL. KAFFE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18:30 UNDERHOLDNING</a:t>
            </a: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b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rgbClr val="444444"/>
                </a:solidFill>
                <a:latin typeface="Montserrat" panose="00000500000000000000" pitchFamily="2" charset="0"/>
              </a:rPr>
              <a:t>Kl. 19:00 TAK FOR IDAG</a:t>
            </a:r>
            <a:endParaRPr lang="da-DK" dirty="0">
              <a:latin typeface="Montserrat" panose="00000500000000000000" pitchFamily="2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128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 rot="5400000">
            <a:off x="5729518" y="3168880"/>
            <a:ext cx="4903449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42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5 - Indkomne forslag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2287413"/>
            <a:ext cx="8229600" cy="4525963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Montserrat" panose="00000500000000000000" pitchFamily="2" charset="0"/>
              </a:rPr>
              <a:t>Forslag om fritagelse for kontingentbetaling for bestyrelsesmedlemmer</a:t>
            </a:r>
          </a:p>
          <a:p>
            <a:pPr marL="457200" lvl="1" indent="0">
              <a:buNone/>
            </a:pPr>
            <a:endParaRPr lang="da-DK" sz="2600" dirty="0">
              <a:latin typeface="Montserrat" panose="00000500000000000000" pitchFamily="2" charset="0"/>
            </a:endParaRPr>
          </a:p>
          <a:p>
            <a:pPr lvl="1"/>
            <a:endParaRPr lang="da-DK" dirty="0">
              <a:latin typeface="Montserrat" panose="00000500000000000000" pitchFamily="2" charset="0"/>
            </a:endParaRPr>
          </a:p>
          <a:p>
            <a:endParaRPr lang="da-DK" sz="3000" dirty="0">
              <a:latin typeface="Montserrat" panose="00000500000000000000" pitchFamily="2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956376" y="5661248"/>
            <a:ext cx="992972" cy="20467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5" y="6013588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6 - Valg af bestyrelsesmedlemmer og suppleanter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91938" y="2287414"/>
            <a:ext cx="8229600" cy="2046714"/>
          </a:xfrm>
        </p:spPr>
        <p:txBody>
          <a:bodyPr>
            <a:normAutofit lnSpcReduction="10000"/>
          </a:bodyPr>
          <a:lstStyle/>
          <a:p>
            <a:r>
              <a:rPr lang="da-DK" sz="1600" dirty="0">
                <a:latin typeface="Montserrat" panose="00000500000000000000" pitchFamily="2" charset="0"/>
              </a:rPr>
              <a:t>Følgende bestyrelsesmedlemmer er på valg: </a:t>
            </a:r>
          </a:p>
          <a:p>
            <a:pPr lvl="1"/>
            <a:r>
              <a:rPr lang="da-DK" sz="1600" dirty="0">
                <a:solidFill>
                  <a:srgbClr val="00B050"/>
                </a:solidFill>
                <a:latin typeface="Montserrat" panose="00000500000000000000" pitchFamily="2" charset="0"/>
              </a:rPr>
              <a:t>Bo Kristiansen (modtager genvalg)</a:t>
            </a:r>
          </a:p>
          <a:p>
            <a:pPr lvl="1"/>
            <a:r>
              <a:rPr lang="da-DK" sz="1600" dirty="0">
                <a:solidFill>
                  <a:srgbClr val="00B050"/>
                </a:solidFill>
                <a:latin typeface="Montserrat" panose="00000500000000000000" pitchFamily="2" charset="0"/>
              </a:rPr>
              <a:t>Anders Johansen(modtager genvalg)</a:t>
            </a:r>
          </a:p>
          <a:p>
            <a:pPr lvl="1"/>
            <a:r>
              <a:rPr lang="da-DK" sz="1600" dirty="0">
                <a:solidFill>
                  <a:srgbClr val="00B050"/>
                </a:solidFill>
                <a:latin typeface="Montserrat" panose="00000500000000000000" pitchFamily="2" charset="0"/>
              </a:rPr>
              <a:t>Jane Buntzen (modtager genvalg)</a:t>
            </a:r>
          </a:p>
          <a:p>
            <a:r>
              <a:rPr lang="da-DK" sz="1600" dirty="0">
                <a:latin typeface="Montserrat" panose="00000500000000000000" pitchFamily="2" charset="0"/>
              </a:rPr>
              <a:t>Nye kandidater som har meldt sig inden generalforsamlingen: </a:t>
            </a:r>
          </a:p>
          <a:p>
            <a:endParaRPr lang="da-DK" sz="1600" dirty="0">
              <a:latin typeface="Montserrat" panose="00000500000000000000" pitchFamily="2" charset="0"/>
            </a:endParaRPr>
          </a:p>
          <a:p>
            <a:r>
              <a:rPr lang="da-DK" sz="1600" dirty="0">
                <a:latin typeface="Montserrat" panose="00000500000000000000" pitchFamily="2" charset="0"/>
              </a:rPr>
              <a:t>Valg af suppleanter  </a:t>
            </a:r>
          </a:p>
          <a:p>
            <a:pPr marL="457200" lvl="1" indent="0">
              <a:buNone/>
            </a:pPr>
            <a:endParaRPr lang="da-DK" sz="1600" dirty="0">
              <a:latin typeface="Montserrat" panose="00000500000000000000" pitchFamily="2" charset="0"/>
            </a:endParaRPr>
          </a:p>
          <a:p>
            <a:pPr lvl="1"/>
            <a:endParaRPr lang="da-DK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pPr marL="457200" lvl="1" indent="0">
              <a:buNone/>
            </a:pPr>
            <a:endParaRPr lang="da-DK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pPr lvl="1"/>
            <a:endParaRPr lang="da-DK" sz="1600" dirty="0">
              <a:latin typeface="Montserrat" panose="00000500000000000000" pitchFamily="2" charset="0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9" t="54787"/>
          <a:stretch/>
        </p:blipFill>
        <p:spPr>
          <a:xfrm>
            <a:off x="7524328" y="4811286"/>
            <a:ext cx="992972" cy="204671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8" y="594879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7 – valg af revisor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76248"/>
            <a:ext cx="7528006" cy="3773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kstfelt 2"/>
          <p:cNvSpPr txBox="1"/>
          <p:nvPr/>
        </p:nvSpPr>
        <p:spPr>
          <a:xfrm>
            <a:off x="1043608" y="256490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Montserrat" panose="00000500000000000000" pitchFamily="2" charset="0"/>
              </a:rPr>
              <a:t>Erhvervssammenslutningens nuværende </a:t>
            </a:r>
            <a:r>
              <a:rPr lang="da-DK" b="1" dirty="0">
                <a:latin typeface="Montserrat" panose="00000500000000000000" pitchFamily="2" charset="0"/>
              </a:rPr>
              <a:t>statsautoriseret revisor - Hans Munkebo</a:t>
            </a:r>
          </a:p>
          <a:p>
            <a:r>
              <a:rPr lang="da-DK" dirty="0">
                <a:latin typeface="Montserrat" panose="00000500000000000000" pitchFamily="2" charset="0"/>
              </a:rPr>
              <a:t>modtager genvalg. </a:t>
            </a:r>
          </a:p>
          <a:p>
            <a:endParaRPr lang="da-DK" dirty="0">
              <a:latin typeface="Montserrat" panose="00000500000000000000" pitchFamily="2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4" y="594928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5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8 - Eventuelt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244758"/>
            <a:ext cx="7272808" cy="484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0" y="6165304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5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7" y="908720"/>
            <a:ext cx="5715000" cy="401955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0800000">
            <a:off x="0" y="4437112"/>
            <a:ext cx="9144000" cy="8981728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latin typeface="Montserrat" panose="00000500000000000000" pitchFamily="2" charset="0"/>
              </a:rPr>
              <a:t>- Generalforsamlingen er slut! </a:t>
            </a:r>
          </a:p>
        </p:txBody>
      </p:sp>
    </p:spTree>
    <p:extLst>
      <p:ext uri="{BB962C8B-B14F-4D97-AF65-F5344CB8AC3E}">
        <p14:creationId xmlns:p14="http://schemas.microsoft.com/office/powerpoint/2010/main" val="13168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Agenda for generalforsamlingen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Valg af dirigent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Formandens beretning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Forelæggelse af det reviderede regnskab for 2023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Forelæggelse af budget for 2024 samt medlemskontingent for 2025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Indkomne forslag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Valg af bestyrelsesmedlemmer og suppleanter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Valg af revisor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da-DK" sz="1600" dirty="0">
                <a:latin typeface="Montserrat" panose="00000500000000000000" pitchFamily="2" charset="0"/>
              </a:rPr>
              <a:t>Eventuelt 		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21288"/>
            <a:ext cx="1958832" cy="47849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 rot="5400000">
            <a:off x="5729518" y="3168880"/>
            <a:ext cx="4903449" cy="192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928992" cy="5629211"/>
          </a:xfrm>
        </p:spPr>
        <p:txBody>
          <a:bodyPr>
            <a:normAutofit/>
          </a:bodyPr>
          <a:lstStyle/>
          <a:p>
            <a:pPr algn="l"/>
            <a:r>
              <a:rPr lang="da-DK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PRÆSENTATION</a:t>
            </a:r>
            <a:br>
              <a:rPr lang="da-DK" sz="20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da-DK" sz="2000" dirty="0">
                <a:solidFill>
                  <a:schemeClr val="tx1"/>
                </a:solidFill>
                <a:latin typeface="Montserrat" panose="00000500000000000000" pitchFamily="2" charset="0"/>
              </a:rPr>
              <a:t>Bestyrelsen </a:t>
            </a:r>
            <a:br>
              <a:rPr lang="da-DK" sz="43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da-DK" sz="43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da-DK" sz="43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l"/>
            <a:endParaRPr lang="da-DK" sz="43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l"/>
            <a:endParaRPr lang="da-DK" sz="43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l"/>
            <a:br>
              <a:rPr lang="da-DK" sz="2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da-DK" sz="2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chemeClr val="tx1"/>
                </a:solidFill>
                <a:latin typeface="Montserrat" panose="00000500000000000000" pitchFamily="2" charset="0"/>
              </a:rPr>
              <a:t>Sekretariatet:</a:t>
            </a:r>
            <a:br>
              <a:rPr lang="da-DK" sz="16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chemeClr val="tx1"/>
                </a:solidFill>
                <a:latin typeface="Montserrat" panose="00000500000000000000" pitchFamily="2" charset="0"/>
              </a:rPr>
              <a:t>Michael Odsgard – Kommunikation/Web</a:t>
            </a:r>
            <a:br>
              <a:rPr lang="da-DK" sz="16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da-DK" sz="1600" dirty="0">
                <a:solidFill>
                  <a:schemeClr val="tx1"/>
                </a:solidFill>
                <a:latin typeface="Montserrat" panose="00000500000000000000" pitchFamily="2" charset="0"/>
              </a:rPr>
              <a:t>Charlotte Truelsen - Medlemsambassadør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37821"/>
            <a:ext cx="1958832" cy="47849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5400000">
            <a:off x="7524328" y="30366"/>
            <a:ext cx="6858000" cy="6858000"/>
          </a:xfrm>
          <a:prstGeom prst="rect">
            <a:avLst/>
          </a:prstGeom>
        </p:spPr>
      </p:pic>
      <p:pic>
        <p:nvPicPr>
          <p:cNvPr id="7" name="Billede 6" descr="Et billede, der indeholder Ansigt, tekst, tøj, menneske&#10;&#10;Automatisk genereret beskrivelse">
            <a:extLst>
              <a:ext uri="{FF2B5EF4-FFF2-40B4-BE49-F238E27FC236}">
                <a16:creationId xmlns:a16="http://schemas.microsoft.com/office/drawing/2014/main" id="{055CADBA-2094-1F6B-DF0A-E5A270C03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5616624" cy="38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16200000">
            <a:off x="-3996952" y="0"/>
            <a:ext cx="6858000" cy="6858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Nuværende antal medlemmer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1187624" y="2204864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6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175</a:t>
            </a:r>
            <a:endParaRPr lang="da-DK" dirty="0">
              <a:latin typeface="Montserrat" panose="00000500000000000000" pitchFamily="2" charset="0"/>
            </a:endParaRP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32" y="6085837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>
            <a:off x="-3276872" y="-315416"/>
            <a:ext cx="4903449" cy="192551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Arrangementer 2023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88032" y="1695312"/>
            <a:ext cx="882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>
                <a:latin typeface="Montserrat" panose="00000500000000000000" pitchFamily="2" charset="0"/>
              </a:rPr>
              <a:t>I 2023 afholdte Erhvervssammenslutningen:</a:t>
            </a:r>
            <a:r>
              <a:rPr lang="da-DK" sz="2000" b="1" dirty="0">
                <a:latin typeface="Montserrat" panose="00000500000000000000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11 netværksmøder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Virksomhedsbesøg hos </a:t>
            </a:r>
            <a:r>
              <a:rPr lang="da-DK" sz="1600" dirty="0" err="1">
                <a:latin typeface="Montserrat" panose="00000500000000000000" pitchFamily="2" charset="0"/>
              </a:rPr>
              <a:t>Bravida</a:t>
            </a:r>
            <a:endParaRPr lang="da-DK" sz="16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Generalforsamling </a:t>
            </a:r>
            <a:r>
              <a:rPr lang="da-DK" sz="1200" dirty="0"/>
              <a:t>med foredrag af Jørgen </a:t>
            </a:r>
            <a:r>
              <a:rPr lang="da-DK" sz="1200" i="1" dirty="0"/>
              <a:t>Nielsen, tidligere CEO i bl.a. MENY, Profil Optik og Zoologisk Have.</a:t>
            </a:r>
            <a:endParaRPr lang="da-DK" sz="12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 err="1">
                <a:latin typeface="Montserrat" panose="00000500000000000000" pitchFamily="2" charset="0"/>
              </a:rPr>
              <a:t>Walk</a:t>
            </a:r>
            <a:r>
              <a:rPr lang="da-DK" sz="1600" dirty="0">
                <a:latin typeface="Montserrat" panose="00000500000000000000" pitchFamily="2" charset="0"/>
              </a:rPr>
              <a:t> ‘n’ Talk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Nytårskur </a:t>
            </a:r>
            <a:r>
              <a:rPr lang="da-DK" sz="1200" i="1" dirty="0"/>
              <a:t>med foredrag af Nils Villemoes</a:t>
            </a:r>
            <a:r>
              <a:rPr lang="da-DK" sz="1400" i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Erhvervskonference med 120 deltagere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Juletogtur		</a:t>
            </a:r>
            <a:endParaRPr lang="da-DK" sz="14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endParaRPr lang="da-DK" dirty="0">
              <a:latin typeface="Montserrat" panose="00000500000000000000" pitchFamily="2" charset="0"/>
            </a:endParaRPr>
          </a:p>
          <a:p>
            <a:endParaRPr lang="da-DK" dirty="0">
              <a:latin typeface="Montserrat" panose="00000500000000000000" pitchFamily="2" charset="0"/>
            </a:endParaRPr>
          </a:p>
          <a:p>
            <a:endParaRPr lang="da-DK" dirty="0">
              <a:latin typeface="Montserrat" panose="00000500000000000000" pitchFamily="2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14674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" r="22423" b="71849"/>
          <a:stretch/>
        </p:blipFill>
        <p:spPr>
          <a:xfrm>
            <a:off x="-3276872" y="-315416"/>
            <a:ext cx="4903449" cy="1925515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1403648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Aktiviteter 2024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288032" y="1350994"/>
            <a:ext cx="8820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1600" b="1" dirty="0">
                <a:latin typeface="Montserrat" panose="00000500000000000000" pitchFamily="2" charset="0"/>
              </a:rPr>
              <a:t>1-halvår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Lancering af ny app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Nytårskur med bl.a. Peter </a:t>
            </a:r>
            <a:r>
              <a:rPr lang="da-DK" sz="1600" dirty="0" err="1">
                <a:latin typeface="Montserrat" panose="00000500000000000000" pitchFamily="2" charset="0"/>
              </a:rPr>
              <a:t>Tanev</a:t>
            </a:r>
            <a:endParaRPr lang="da-DK" sz="1600" dirty="0"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5 netværksmøder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2 workshops – Generativ AI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1 Socialt arrangement – </a:t>
            </a:r>
            <a:r>
              <a:rPr lang="da-DK" sz="1600" dirty="0" err="1">
                <a:latin typeface="Montserrat" panose="00000500000000000000" pitchFamily="2" charset="0"/>
              </a:rPr>
              <a:t>Padeltennis</a:t>
            </a:r>
            <a:endParaRPr lang="da-DK" sz="16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Montserrat" panose="00000500000000000000" pitchFamily="2" charset="0"/>
              </a:rPr>
              <a:t>2-halvår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Sommertur til Frederiksdal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Erhvervskonference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 err="1">
                <a:latin typeface="Montserrat" panose="00000500000000000000" pitchFamily="2" charset="0"/>
              </a:rPr>
              <a:t>Walk</a:t>
            </a:r>
            <a:r>
              <a:rPr lang="da-DK" sz="1600" dirty="0">
                <a:latin typeface="Montserrat" panose="00000500000000000000" pitchFamily="2" charset="0"/>
              </a:rPr>
              <a:t> ‘n’ talk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5 netværksmøder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Julefrokost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600" dirty="0">
              <a:latin typeface="Montserrat" panose="00000500000000000000" pitchFamily="2" charset="0"/>
            </a:endParaRPr>
          </a:p>
          <a:p>
            <a:endParaRPr lang="da-DK" sz="1600" dirty="0">
              <a:latin typeface="Montserrat" panose="00000500000000000000" pitchFamily="2" charset="0"/>
            </a:endParaRPr>
          </a:p>
          <a:p>
            <a:endParaRPr lang="da-DK" sz="1600" dirty="0">
              <a:latin typeface="Montserrat" panose="00000500000000000000" pitchFamily="2" charset="0"/>
            </a:endParaRPr>
          </a:p>
          <a:p>
            <a:endParaRPr lang="da-DK" sz="1600" dirty="0">
              <a:latin typeface="Montserrat" panose="00000500000000000000" pitchFamily="2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6146740"/>
            <a:ext cx="1958832" cy="47849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FE56C0E6-6AC6-87D1-E7B9-611F0F0B9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77" b="41477"/>
          <a:stretch/>
        </p:blipFill>
        <p:spPr>
          <a:xfrm rot="5400000">
            <a:off x="7020272" y="3016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9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403648" y="1886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Målsætning for 2024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403648" y="837505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Flere medlemmer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Tiltrækning af nye virksomheder/brancher/størrelser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Bredere aktivitetsniveau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Større tilknytning til kommuner og medlemmer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Samarbejde med Glostrup Handelsstandsforening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sz="1600" dirty="0"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da-DK" sz="1600" dirty="0">
                <a:latin typeface="Montserrat" panose="00000500000000000000" pitchFamily="2" charset="0"/>
              </a:rPr>
              <a:t>Aktionsplan for opnåelse af mål: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Nye typer af møder / nye målgrupper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Virksomhedsbesøg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Tættere samarbejde med kommunerne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Bustur rundt i kommunerne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Sociale medier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600" dirty="0">
                <a:latin typeface="Montserrat" panose="00000500000000000000" pitchFamily="2" charset="0"/>
              </a:rPr>
              <a:t>App – lettere kommunikation til medlemmer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a-DK" sz="1600" dirty="0">
              <a:latin typeface="Montserrat" panose="00000500000000000000" pitchFamily="2" charset="0"/>
            </a:endParaRPr>
          </a:p>
          <a:p>
            <a:endParaRPr lang="da-DK" sz="1600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Montserrat" panose="00000500000000000000" pitchFamily="2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70073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7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7" y="908720"/>
            <a:ext cx="5715000" cy="4019550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Regnskaber og budget</a:t>
            </a:r>
          </a:p>
          <a:p>
            <a:r>
              <a:rPr lang="da-DK" sz="3600" dirty="0">
                <a:solidFill>
                  <a:srgbClr val="00B050"/>
                </a:solidFill>
                <a:latin typeface="Montserrat" panose="00000500000000000000" pitchFamily="2" charset="0"/>
              </a:rPr>
              <a:t>Pkt. 3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4" y="5949280"/>
            <a:ext cx="1958832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5387</TotalTime>
  <Words>599</Words>
  <Application>Microsoft Office PowerPoint</Application>
  <PresentationFormat>Skærmshow (4:3)</PresentationFormat>
  <Paragraphs>145</Paragraphs>
  <Slides>24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9" baseType="lpstr">
      <vt:lpstr>Arial</vt:lpstr>
      <vt:lpstr>Arial Narrow</vt:lpstr>
      <vt:lpstr>Calibri</vt:lpstr>
      <vt:lpstr>Montserrat</vt:lpstr>
      <vt:lpstr>Kontortema</vt:lpstr>
      <vt:lpstr>  </vt:lpstr>
      <vt:lpstr>Program</vt:lpstr>
      <vt:lpstr>Agenda for generalforsamlingen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Specifikation 1. Generalforsamling, Erhvervskonference medlemsmøder m.m.</vt:lpstr>
      <vt:lpstr>Specifikation 2. Generalforsamling, Erhvervskonference medlemsmøder m.m.</vt:lpstr>
      <vt:lpstr>Specifikation 3. Finansielle indtægter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Pkt. 4 - Forslag til kontingent 2025</vt:lpstr>
      <vt:lpstr>Pkt. 5 - Indkomne forslag </vt:lpstr>
      <vt:lpstr>Pkt. 6 - Valg af bestyrelsesmedlemmer og suppleanter</vt:lpstr>
      <vt:lpstr>Pkt. 7 – valg af revisor</vt:lpstr>
      <vt:lpstr>Pkt. 8 - Eventuelt</vt:lpstr>
      <vt:lpstr>PowerPoint-præsentation</vt:lpstr>
    </vt:vector>
  </TitlesOfParts>
  <Company>TimePartner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sav</dc:creator>
  <cp:lastModifiedBy>Michael Odsgard</cp:lastModifiedBy>
  <cp:revision>312</cp:revision>
  <cp:lastPrinted>2021-05-31T07:40:34Z</cp:lastPrinted>
  <dcterms:created xsi:type="dcterms:W3CDTF">2014-05-22T07:39:37Z</dcterms:created>
  <dcterms:modified xsi:type="dcterms:W3CDTF">2024-05-24T17:20:15Z</dcterms:modified>
</cp:coreProperties>
</file>