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79" r:id="rId3"/>
    <p:sldId id="299" r:id="rId4"/>
    <p:sldId id="285" r:id="rId5"/>
    <p:sldId id="256" r:id="rId6"/>
    <p:sldId id="290" r:id="rId7"/>
    <p:sldId id="275" r:id="rId8"/>
    <p:sldId id="259" r:id="rId9"/>
    <p:sldId id="293" r:id="rId10"/>
    <p:sldId id="263" r:id="rId11"/>
    <p:sldId id="268" r:id="rId12"/>
    <p:sldId id="269" r:id="rId13"/>
    <p:sldId id="289" r:id="rId14"/>
    <p:sldId id="270" r:id="rId15"/>
    <p:sldId id="266" r:id="rId16"/>
    <p:sldId id="267" r:id="rId17"/>
    <p:sldId id="271" r:id="rId18"/>
    <p:sldId id="282" r:id="rId19"/>
    <p:sldId id="283" r:id="rId20"/>
    <p:sldId id="284" r:id="rId21"/>
    <p:sldId id="286" r:id="rId22"/>
    <p:sldId id="287" r:id="rId23"/>
    <p:sldId id="273" r:id="rId24"/>
  </p:sldIdLst>
  <p:sldSz cx="9144000" cy="6858000" type="screen4x3"/>
  <p:notesSz cx="6807200" cy="99393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>
      <p:cViewPr varScale="1">
        <p:scale>
          <a:sx n="59" d="100"/>
          <a:sy n="59" d="100"/>
        </p:scale>
        <p:origin x="131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34C5A541-F617-4C6B-B861-FD405E3C2C12}" type="datetimeFigureOut">
              <a:rPr lang="da-DK" smtClean="0"/>
              <a:t>23-05-2022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72132014-4D3D-45D3-9040-75EF959428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80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vigtigste af alt og</a:t>
            </a:r>
            <a:r>
              <a:rPr lang="da-DK" baseline="0" dirty="0"/>
              <a:t> alle optimeringer, der sker gennem blandt andet hjemmesiden er selvfølgelig til fordel for vores i alt 245 medlemmer, der pr. dags dato har et medlemskab hos Erhvervssammenslutningen.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2014-4D3D-45D3-9040-75EF959428B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085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2014-4D3D-45D3-9040-75EF959428B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521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2014-4D3D-45D3-9040-75EF959428B6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49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23-05-2022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884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23-05-2022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39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23-05-2022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72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23-05-2022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12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23-05-2022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24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23-05-2022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793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23-05-2022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034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23-05-2022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6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-35026"/>
            <a:ext cx="9361040" cy="1015754"/>
          </a:xfrm>
          <a:solidFill>
            <a:srgbClr val="00B0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79458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23-05-2022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69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23-05-2022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47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4220-6424-429D-B0EB-2394AC131465}" type="datetimeFigureOut">
              <a:rPr lang="da-DK" smtClean="0"/>
              <a:t>23-05-2022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317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5" r:id="rId8"/>
    <p:sldLayoutId id="2147483656" r:id="rId9"/>
    <p:sldLayoutId id="2147483657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da-DK" dirty="0"/>
            </a:br>
            <a:br>
              <a:rPr lang="da-DK" dirty="0">
                <a:solidFill>
                  <a:srgbClr val="00B050"/>
                </a:solidFill>
              </a:rPr>
            </a:b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4400" dirty="0">
                <a:solidFill>
                  <a:schemeClr val="tx1"/>
                </a:solidFill>
              </a:rPr>
              <a:t>Generalforsamling 2020 </a:t>
            </a:r>
            <a:br>
              <a:rPr lang="da-DK" sz="4400" dirty="0"/>
            </a:br>
            <a:r>
              <a:rPr lang="da-DK" sz="3800" dirty="0">
                <a:solidFill>
                  <a:srgbClr val="00B050"/>
                </a:solidFill>
              </a:rPr>
              <a:t>Erhvervssammenslutningen</a:t>
            </a:r>
            <a:endParaRPr lang="da-DK" sz="38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926568"/>
            <a:ext cx="1958832" cy="47849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>
            <a:off x="0" y="-3843808"/>
            <a:ext cx="9144000" cy="839430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899591" y="2420888"/>
            <a:ext cx="75951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4200" dirty="0"/>
          </a:p>
          <a:p>
            <a:r>
              <a:rPr lang="da-DK" sz="4000" dirty="0"/>
              <a:t>Generalforsamling d. 23. maj 2021 </a:t>
            </a:r>
            <a:br>
              <a:rPr lang="da-DK" sz="4200" dirty="0"/>
            </a:br>
            <a:r>
              <a:rPr lang="da-DK" sz="3800" dirty="0">
                <a:solidFill>
                  <a:srgbClr val="00B050"/>
                </a:solidFill>
              </a:rPr>
              <a:t>Erhvervssammenslutningen</a:t>
            </a:r>
            <a:endParaRPr lang="da-DK" sz="3800" dirty="0"/>
          </a:p>
        </p:txBody>
      </p:sp>
    </p:spTree>
    <p:extLst>
      <p:ext uri="{BB962C8B-B14F-4D97-AF65-F5344CB8AC3E}">
        <p14:creationId xmlns:p14="http://schemas.microsoft.com/office/powerpoint/2010/main" val="391503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403648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>
                <a:solidFill>
                  <a:srgbClr val="00B050"/>
                </a:solidFill>
              </a:rPr>
              <a:t>Målsætning for 2021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403648" y="1562884"/>
            <a:ext cx="633670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Flere medlemmer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Tiltrækning af nye virksomheder/brancher/størrelser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Bredere aktivitetsniveau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Større tilknytning til kommuner og medlemmer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b="1" dirty="0" err="1"/>
              <a:t>Aktionplan</a:t>
            </a:r>
            <a:r>
              <a:rPr lang="da-DK" b="1" dirty="0"/>
              <a:t> for opnåelse af mål: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Nye typer af møder / nye målgrupper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Netværkskonference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Virksomhedsbesøg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Tættere samarbejde med kommunerne</a:t>
            </a:r>
            <a:br>
              <a:rPr lang="da-DK" dirty="0"/>
            </a:b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Sociale medier – Facebook og </a:t>
            </a:r>
            <a:r>
              <a:rPr lang="da-DK" dirty="0" err="1"/>
              <a:t>Linkedinn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5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70073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7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67" y="908720"/>
            <a:ext cx="5715000" cy="4019550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Regnskaber og budget</a:t>
            </a:r>
          </a:p>
          <a:p>
            <a:r>
              <a:rPr lang="da-DK" dirty="0"/>
              <a:t>Pkt. 3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4" y="5949280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8169006" y="5816158"/>
            <a:ext cx="1504326" cy="310071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79512" y="1886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rgbClr val="00B050"/>
                </a:solidFill>
              </a:rPr>
              <a:t>Årsrapport Erhvervssammenslutningen 2020</a:t>
            </a:r>
          </a:p>
          <a:p>
            <a:pPr algn="ctr"/>
            <a:r>
              <a:rPr lang="da-DK" b="1" dirty="0"/>
              <a:t>Resultatopgørelse for perioden 1. januar – 31. december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7" y="6179468"/>
            <a:ext cx="1670800" cy="408134"/>
          </a:xfrm>
          <a:prstGeom prst="rect">
            <a:avLst/>
          </a:prstGeom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027E4615-F61F-4C9E-B835-FFB1B9BCCF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4294" y="1294730"/>
          <a:ext cx="6475412" cy="488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5" imgW="6475038" imgH="4884300" progId="Word.Document.12">
                  <p:embed/>
                </p:oleObj>
              </mc:Choice>
              <mc:Fallback>
                <p:oleObj name="Document" r:id="rId5" imgW="6475038" imgH="4884300" progId="Word.Documen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027E4615-F61F-4C9E-B835-FFB1B9BCCF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4294" y="1294730"/>
                        <a:ext cx="6475412" cy="488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08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Specifikation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16200000">
            <a:off x="-4374232" y="0"/>
            <a:ext cx="6858000" cy="6858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8028384" y="5077393"/>
            <a:ext cx="856254" cy="176491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" y="6021288"/>
            <a:ext cx="1958832" cy="478493"/>
          </a:xfrm>
          <a:prstGeom prst="rect">
            <a:avLst/>
          </a:prstGeom>
        </p:spPr>
      </p:pic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05B13569-B583-4F72-A0CA-62D3B00A51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9950" y="1772816"/>
          <a:ext cx="5384378" cy="3804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522">
                  <a:extLst>
                    <a:ext uri="{9D8B030D-6E8A-4147-A177-3AD203B41FA5}">
                      <a16:colId xmlns:a16="http://schemas.microsoft.com/office/drawing/2014/main" val="2723346808"/>
                    </a:ext>
                  </a:extLst>
                </a:gridCol>
                <a:gridCol w="927856">
                  <a:extLst>
                    <a:ext uri="{9D8B030D-6E8A-4147-A177-3AD203B41FA5}">
                      <a16:colId xmlns:a16="http://schemas.microsoft.com/office/drawing/2014/main" val="3141834180"/>
                    </a:ext>
                  </a:extLst>
                </a:gridCol>
              </a:tblGrid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Generalforsamling, medlemsmøder </a:t>
                      </a:r>
                      <a:r>
                        <a:rPr lang="da-DK" sz="1100" b="1" u="none" strike="noStrike" dirty="0" err="1">
                          <a:effectLst/>
                        </a:rPr>
                        <a:t>m.m</a:t>
                      </a:r>
                      <a:r>
                        <a:rPr lang="da-DK" sz="1100" b="1" u="none" strike="noStrike" dirty="0">
                          <a:effectLst/>
                        </a:rPr>
                        <a:t> 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912499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Foredrag/arrangementer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                50.503 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256598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Fortæring medlemsarragementer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                41.722 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23153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499548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sng" strike="noStrike" dirty="0">
                          <a:effectLst/>
                        </a:rPr>
                        <a:t>Facilitator:</a:t>
                      </a:r>
                      <a:endParaRPr lang="da-DK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890837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Bo Kristiansen, COMAsystem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                24.000 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04078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233519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sng" strike="noStrike" dirty="0">
                          <a:effectLst/>
                        </a:rPr>
                        <a:t>Markedsføring, hjemmeside, kommunikation, sociale medier m.m.</a:t>
                      </a:r>
                      <a:endParaRPr lang="da-DK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18574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Michael Odsgard, Odsgard Reklame 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219.551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4959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473681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sng" strike="noStrike" dirty="0">
                          <a:effectLst/>
                        </a:rPr>
                        <a:t>Administration, medlemspleje, arrangør/ambassadør</a:t>
                      </a:r>
                      <a:endParaRPr lang="da-DK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831844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Charlotte Truelsen, </a:t>
                      </a:r>
                      <a:r>
                        <a:rPr lang="da-DK" sz="1100" u="none" strike="noStrike" dirty="0" err="1">
                          <a:effectLst/>
                        </a:rPr>
                        <a:t>Clunz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60.313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147512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624662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sng" strike="noStrike" dirty="0">
                          <a:effectLst/>
                        </a:rPr>
                        <a:t>Bogholderi</a:t>
                      </a:r>
                      <a:endParaRPr lang="da-DK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962804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Timegruppen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25.725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236396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Ny bogholder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7.600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875301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927098"/>
                  </a:ext>
                </a:extLst>
              </a:tr>
              <a:tr h="211381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Diverse: telefon, IT, gebyr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15.549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64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90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8028384" y="5877272"/>
            <a:ext cx="1504326" cy="310071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79512" y="1886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rgbClr val="00B050"/>
                </a:solidFill>
              </a:rPr>
              <a:t>Årsrapport Erhvervssammenslutningen 2020</a:t>
            </a:r>
          </a:p>
          <a:p>
            <a:pPr algn="ctr"/>
            <a:r>
              <a:rPr lang="da-DK" b="1" dirty="0"/>
              <a:t>Balance 31. december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304"/>
            <a:ext cx="1670800" cy="408134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EE553B3-7588-430B-B451-DB61FF880B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8596" y="1019637"/>
          <a:ext cx="6386512" cy="485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5" imgW="6385827" imgH="5687016" progId="Word.Document.12">
                  <p:embed/>
                </p:oleObj>
              </mc:Choice>
              <mc:Fallback>
                <p:oleObj name="Document" r:id="rId5" imgW="6385827" imgH="5687016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2EE553B3-7588-430B-B451-DB61FF880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8596" y="1019637"/>
                        <a:ext cx="6386512" cy="485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50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79512" y="1886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rgbClr val="00B050"/>
                </a:solidFill>
              </a:rPr>
              <a:t>Årsrapport Erhvervsprisen 2020</a:t>
            </a:r>
          </a:p>
          <a:p>
            <a:pPr algn="ctr"/>
            <a:r>
              <a:rPr lang="da-DK" b="1" dirty="0"/>
              <a:t>Resultatopgørelse for perioden 1. januar - 31. december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7452320" y="5132668"/>
            <a:ext cx="1504326" cy="310071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49355"/>
            <a:ext cx="1958832" cy="478493"/>
          </a:xfrm>
          <a:prstGeom prst="rect">
            <a:avLst/>
          </a:prstGeom>
        </p:spPr>
      </p:pic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EA53F782-8B2A-40DB-A3F8-C7DADC62E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8744" y="1707656"/>
          <a:ext cx="6386512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5" imgW="6385827" imgH="3053272" progId="Word.Document.12">
                  <p:embed/>
                </p:oleObj>
              </mc:Choice>
              <mc:Fallback>
                <p:oleObj name="Document" r:id="rId5" imgW="6385827" imgH="3053272" progId="Word.Document.12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EA53F782-8B2A-40DB-A3F8-C7DADC62E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8744" y="1707656"/>
                        <a:ext cx="6386512" cy="305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03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sp>
        <p:nvSpPr>
          <p:cNvPr id="9" name="Tekstboks 8"/>
          <p:cNvSpPr txBox="1"/>
          <p:nvPr/>
        </p:nvSpPr>
        <p:spPr>
          <a:xfrm>
            <a:off x="179512" y="1886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rgbClr val="00B050"/>
                </a:solidFill>
              </a:rPr>
              <a:t>Årsrapport Erhvervsprisen 2019</a:t>
            </a:r>
          </a:p>
          <a:p>
            <a:pPr algn="ctr"/>
            <a:r>
              <a:rPr lang="da-DK" b="1" dirty="0"/>
              <a:t>Balance 31. december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8172400" y="5733256"/>
            <a:ext cx="1504326" cy="310071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8" y="6165304"/>
            <a:ext cx="1958832" cy="478493"/>
          </a:xfrm>
          <a:prstGeom prst="rect">
            <a:avLst/>
          </a:prstGeom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19B0700A-B7CA-42C7-B0D6-A7C18B4E69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9538" y="1312863"/>
          <a:ext cx="6386512" cy="423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5" imgW="6385827" imgH="4233780" progId="Word.Document.12">
                  <p:embed/>
                </p:oleObj>
              </mc:Choice>
              <mc:Fallback>
                <p:oleObj name="Document" r:id="rId5" imgW="6385827" imgH="4233780" progId="Word.Documen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19B0700A-B7CA-42C7-B0D6-A7C18B4E6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9538" y="1312863"/>
                        <a:ext cx="6386512" cy="423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03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7510033" y="5157192"/>
            <a:ext cx="1504326" cy="310071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79512" y="1886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dirty="0">
                <a:solidFill>
                  <a:srgbClr val="00B050"/>
                </a:solidFill>
              </a:rPr>
              <a:t>Pkt. 4 - Budgetoversigt</a:t>
            </a:r>
          </a:p>
          <a:p>
            <a:pPr algn="ctr"/>
            <a:r>
              <a:rPr lang="da-DK" b="1" dirty="0"/>
              <a:t>2021 &amp; 2022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4" y="6022461"/>
            <a:ext cx="1958832" cy="478493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123225E0-FAFF-4FEB-8059-DB5B36741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82301"/>
              </p:ext>
            </p:extLst>
          </p:nvPr>
        </p:nvGraphicFramePr>
        <p:xfrm>
          <a:off x="3059832" y="1520799"/>
          <a:ext cx="3390899" cy="4000500"/>
        </p:xfrm>
        <a:graphic>
          <a:graphicData uri="http://schemas.openxmlformats.org/drawingml/2006/table">
            <a:tbl>
              <a:tblPr/>
              <a:tblGrid>
                <a:gridCol w="1586219">
                  <a:extLst>
                    <a:ext uri="{9D8B030D-6E8A-4147-A177-3AD203B41FA5}">
                      <a16:colId xmlns:a16="http://schemas.microsoft.com/office/drawing/2014/main" val="3797081833"/>
                    </a:ext>
                  </a:extLst>
                </a:gridCol>
                <a:gridCol w="902340">
                  <a:extLst>
                    <a:ext uri="{9D8B030D-6E8A-4147-A177-3AD203B41FA5}">
                      <a16:colId xmlns:a16="http://schemas.microsoft.com/office/drawing/2014/main" val="1024107128"/>
                    </a:ext>
                  </a:extLst>
                </a:gridCol>
                <a:gridCol w="902340">
                  <a:extLst>
                    <a:ext uri="{9D8B030D-6E8A-4147-A177-3AD203B41FA5}">
                      <a16:colId xmlns:a16="http://schemas.microsoft.com/office/drawing/2014/main" val="33098186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GVBA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528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119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27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885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322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Indtægter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676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Kontingent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16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Formueafkast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594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Bidrag fra 4 kommuner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283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Indtægter i 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3208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153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Udgifter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255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Tilskud til møder og genf.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911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Sekretariatsomk.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06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omk.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578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Øvrige omk.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84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Netværksdrift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073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Udgifter i 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467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55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262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345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127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>
                <a:solidFill>
                  <a:srgbClr val="00B050"/>
                </a:solidFill>
              </a:rPr>
              <a:t>Pkt. 4 - Forslag til kontingent 2022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10800000">
            <a:off x="0" y="2564904"/>
            <a:ext cx="9144000" cy="8981728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2051719" y="168774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2000 kr. eksklusiv moms for et medlemskab i Erhvervssammenslutningen:</a:t>
            </a:r>
          </a:p>
        </p:txBody>
      </p:sp>
    </p:spTree>
    <p:extLst>
      <p:ext uri="{BB962C8B-B14F-4D97-AF65-F5344CB8AC3E}">
        <p14:creationId xmlns:p14="http://schemas.microsoft.com/office/powerpoint/2010/main" val="1750614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800" dirty="0">
                <a:solidFill>
                  <a:srgbClr val="00B050"/>
                </a:solidFill>
              </a:rPr>
              <a:t>Pkt. 5 - Indkomne forslag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2287413"/>
            <a:ext cx="8229600" cy="4525963"/>
          </a:xfrm>
        </p:spPr>
        <p:txBody>
          <a:bodyPr>
            <a:normAutofit/>
          </a:bodyPr>
          <a:lstStyle/>
          <a:p>
            <a:r>
              <a:rPr lang="da-DK" sz="2400" dirty="0"/>
              <a:t>Ingen indkomne forslag</a:t>
            </a:r>
          </a:p>
          <a:p>
            <a:pPr marL="457200" lvl="1" indent="0">
              <a:buNone/>
            </a:pPr>
            <a:endParaRPr lang="da-DK" sz="2600" dirty="0"/>
          </a:p>
          <a:p>
            <a:pPr lvl="1"/>
            <a:endParaRPr lang="da-DK" dirty="0"/>
          </a:p>
          <a:p>
            <a:endParaRPr lang="da-DK" sz="3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7956376" y="5661248"/>
            <a:ext cx="992972" cy="204671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5" y="6013588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Program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da-DK" sz="1600" b="0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Kl. 15:45  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Registrering,.</a:t>
            </a:r>
            <a:b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</a:br>
            <a:endParaRPr lang="da-DK" sz="1600" b="0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Kl. 16:00 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Velkommen ved  Bo Kristiansen, formand for Erhvervssammenslutningen</a:t>
            </a:r>
            <a:b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</a:br>
            <a:endParaRPr lang="da-DK" sz="1600" b="0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Kl. 16:05 	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Generalforsamling</a:t>
            </a:r>
            <a:b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</a:br>
            <a:endParaRPr lang="da-DK" sz="1600" b="0" i="0" dirty="0">
              <a:solidFill>
                <a:srgbClr val="444444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r>
              <a:rPr lang="da-DK" sz="1600" b="1" i="0" dirty="0">
                <a:solidFill>
                  <a:srgbClr val="444444"/>
                </a:solidFill>
                <a:effectLst/>
                <a:latin typeface="Montserrat"/>
              </a:rPr>
              <a:t>Kl. 17:00 </a:t>
            </a:r>
            <a:r>
              <a:rPr lang="da-DK" sz="1600" b="0" i="0" dirty="0">
                <a:solidFill>
                  <a:srgbClr val="444444"/>
                </a:solidFill>
                <a:effectLst/>
                <a:latin typeface="Montserrat"/>
              </a:rPr>
              <a:t>Netværk, kaffe og kage</a:t>
            </a:r>
          </a:p>
          <a:p>
            <a:pPr marL="0" indent="0">
              <a:buNone/>
            </a:pPr>
            <a:r>
              <a:rPr lang="da-DK" dirty="0"/>
              <a:t>		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21288"/>
            <a:ext cx="1958832" cy="47849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" r="22423" b="71849"/>
          <a:stretch/>
        </p:blipFill>
        <p:spPr>
          <a:xfrm rot="5400000">
            <a:off x="5729518" y="3168880"/>
            <a:ext cx="4903449" cy="19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4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solidFill>
                  <a:srgbClr val="00B050"/>
                </a:solidFill>
              </a:rPr>
              <a:t>Pkt. 6 - Valg af bestyrelsesmedlemmer og suppleanter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83022"/>
            <a:ext cx="8229600" cy="4525963"/>
          </a:xfrm>
        </p:spPr>
        <p:txBody>
          <a:bodyPr>
            <a:normAutofit/>
          </a:bodyPr>
          <a:lstStyle/>
          <a:p>
            <a:r>
              <a:rPr lang="da-DK" sz="2400" dirty="0"/>
              <a:t>Følgende bestyrelsesmedlemmer er på valg: </a:t>
            </a:r>
          </a:p>
          <a:p>
            <a:pPr lvl="1"/>
            <a:r>
              <a:rPr lang="da-DK" sz="2400" dirty="0">
                <a:solidFill>
                  <a:srgbClr val="00B050"/>
                </a:solidFill>
              </a:rPr>
              <a:t>Bo Kristiansen (modtager genvalg)</a:t>
            </a:r>
          </a:p>
          <a:p>
            <a:pPr lvl="1"/>
            <a:r>
              <a:rPr lang="da-DK" sz="2400" dirty="0">
                <a:solidFill>
                  <a:srgbClr val="00B050"/>
                </a:solidFill>
              </a:rPr>
              <a:t>Henrik Bartels(modtager genvalg)</a:t>
            </a:r>
          </a:p>
          <a:p>
            <a:pPr lvl="1"/>
            <a:r>
              <a:rPr lang="da-DK" sz="2400" dirty="0">
                <a:solidFill>
                  <a:srgbClr val="00B050"/>
                </a:solidFill>
              </a:rPr>
              <a:t>Anders Johansen(modtager genvalg)</a:t>
            </a:r>
          </a:p>
          <a:p>
            <a:pPr lvl="1"/>
            <a:r>
              <a:rPr lang="da-DK" sz="2400" dirty="0">
                <a:solidFill>
                  <a:srgbClr val="00B050"/>
                </a:solidFill>
              </a:rPr>
              <a:t>Kaare Dehn(modtager ikke genvalg)</a:t>
            </a:r>
          </a:p>
          <a:p>
            <a:r>
              <a:rPr lang="da-DK" sz="2400" dirty="0"/>
              <a:t>Nye kandidater som har meldt sig inden generalforsamlingen: </a:t>
            </a:r>
          </a:p>
          <a:p>
            <a:pPr lvl="1"/>
            <a:r>
              <a:rPr lang="da-DK" sz="2400" dirty="0">
                <a:solidFill>
                  <a:srgbClr val="00B050"/>
                </a:solidFill>
              </a:rPr>
              <a:t>Helle Groth Christensen(</a:t>
            </a:r>
            <a:r>
              <a:rPr lang="da-DK" sz="2400" dirty="0" err="1">
                <a:solidFill>
                  <a:srgbClr val="00B050"/>
                </a:solidFill>
              </a:rPr>
              <a:t>TimeLaw</a:t>
            </a:r>
            <a:r>
              <a:rPr lang="da-DK" sz="2400" dirty="0">
                <a:solidFill>
                  <a:srgbClr val="00B050"/>
                </a:solidFill>
              </a:rPr>
              <a:t> Advokater)</a:t>
            </a:r>
          </a:p>
          <a:p>
            <a:r>
              <a:rPr lang="da-DK" sz="2400" dirty="0"/>
              <a:t>Valg af suppleanter  </a:t>
            </a:r>
          </a:p>
          <a:p>
            <a:pPr marL="457200" lvl="1" indent="0">
              <a:buNone/>
            </a:pPr>
            <a:endParaRPr lang="da-DK" sz="2000" dirty="0"/>
          </a:p>
          <a:p>
            <a:pPr lvl="1"/>
            <a:endParaRPr lang="da-DK" sz="24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da-DK" sz="2400" dirty="0">
              <a:solidFill>
                <a:srgbClr val="00B050"/>
              </a:solidFill>
            </a:endParaRPr>
          </a:p>
          <a:p>
            <a:pPr lvl="1"/>
            <a:endParaRPr lang="da-DK" sz="2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7524328" y="4811286"/>
            <a:ext cx="992972" cy="204671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8" y="5948794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2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Pkt. 7 – valg af revisor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76248"/>
            <a:ext cx="7528006" cy="377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kstfelt 2"/>
          <p:cNvSpPr txBox="1"/>
          <p:nvPr/>
        </p:nvSpPr>
        <p:spPr>
          <a:xfrm>
            <a:off x="1043608" y="256490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Erhvervssammenslutningens nuværende </a:t>
            </a:r>
            <a:r>
              <a:rPr lang="da-DK" b="1" dirty="0"/>
              <a:t>statsautoriseret revisor - Hans Munkebo</a:t>
            </a:r>
          </a:p>
          <a:p>
            <a:r>
              <a:rPr lang="da-DK" dirty="0"/>
              <a:t>modtager genvalg. 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4" y="5949280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55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Pkt. 8 - Eventuelt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244758"/>
            <a:ext cx="7272808" cy="484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0" y="6165304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52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67" y="908720"/>
            <a:ext cx="5715000" cy="4019550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- Generalforsamlingen er slut!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10800000">
            <a:off x="0" y="4437112"/>
            <a:ext cx="9144000" cy="89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2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Agenda for generalforsamlingen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600" dirty="0"/>
              <a:t>Pkt. 1		Valg af dirigent</a:t>
            </a:r>
          </a:p>
          <a:p>
            <a:pPr marL="0" indent="0">
              <a:buNone/>
            </a:pPr>
            <a:r>
              <a:rPr lang="da-DK" sz="2600" dirty="0"/>
              <a:t>Pkt. 2		Formandens beretning</a:t>
            </a:r>
          </a:p>
          <a:p>
            <a:pPr marL="0" indent="0">
              <a:buNone/>
            </a:pPr>
            <a:r>
              <a:rPr lang="da-DK" sz="2600" dirty="0"/>
              <a:t>Pkt. 3		Forelæggelse af det reviderede regnskab for 2021</a:t>
            </a:r>
          </a:p>
          <a:p>
            <a:pPr marL="0" indent="0">
              <a:buNone/>
            </a:pPr>
            <a:r>
              <a:rPr lang="da-DK" sz="2600" dirty="0"/>
              <a:t>Pkt. 4		Forelæggelse af budget for 2022 				samt medlemskontingent for 2022</a:t>
            </a:r>
          </a:p>
          <a:p>
            <a:pPr marL="0" indent="0">
              <a:buNone/>
            </a:pPr>
            <a:r>
              <a:rPr lang="da-DK" sz="2600" dirty="0"/>
              <a:t>Pkt. 5		Indkomne forslag</a:t>
            </a:r>
          </a:p>
          <a:p>
            <a:pPr marL="0" indent="0">
              <a:buNone/>
            </a:pPr>
            <a:r>
              <a:rPr lang="da-DK" sz="2600" dirty="0"/>
              <a:t>Pkt. 6 		Valg af bestyrelsesmedlemmer og 				suppleanter</a:t>
            </a:r>
          </a:p>
          <a:p>
            <a:pPr marL="0" indent="0">
              <a:buNone/>
            </a:pPr>
            <a:r>
              <a:rPr lang="da-DK" sz="2600" dirty="0"/>
              <a:t>Pkt. 7		Valg af revisor </a:t>
            </a:r>
          </a:p>
          <a:p>
            <a:pPr marL="0" indent="0">
              <a:buNone/>
            </a:pPr>
            <a:r>
              <a:rPr lang="da-DK" sz="2600" dirty="0"/>
              <a:t>Pkt. 8 		Eventuelt </a:t>
            </a:r>
            <a:r>
              <a:rPr lang="da-DK" dirty="0"/>
              <a:t>		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21288"/>
            <a:ext cx="1958832" cy="47849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" r="22423" b="71849"/>
          <a:stretch/>
        </p:blipFill>
        <p:spPr>
          <a:xfrm rot="5400000">
            <a:off x="5729518" y="3168880"/>
            <a:ext cx="4903449" cy="19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0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Pkt. 1 - Valg af dirigent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08789"/>
            <a:ext cx="6120679" cy="4080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1288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8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endParaRPr lang="da-DK" sz="3600" dirty="0">
              <a:solidFill>
                <a:schemeClr val="tx1"/>
              </a:solidFill>
            </a:endParaRPr>
          </a:p>
          <a:p>
            <a:pPr algn="l"/>
            <a:r>
              <a:rPr lang="da-DK" sz="4300" dirty="0">
                <a:solidFill>
                  <a:schemeClr val="tx1"/>
                </a:solidFill>
              </a:rPr>
              <a:t>Generalforsamling 2021 </a:t>
            </a:r>
          </a:p>
          <a:p>
            <a:pPr algn="l"/>
            <a:r>
              <a:rPr lang="da-DK" sz="3600" dirty="0">
                <a:solidFill>
                  <a:schemeClr val="tx1"/>
                </a:solidFill>
              </a:rPr>
              <a:t>Formandens beretning for 202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7821"/>
            <a:ext cx="1958832" cy="47849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5400000">
            <a:off x="7020272" y="3016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3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928992" cy="5629211"/>
          </a:xfrm>
        </p:spPr>
        <p:txBody>
          <a:bodyPr>
            <a:normAutofit/>
          </a:bodyPr>
          <a:lstStyle/>
          <a:p>
            <a:pPr algn="l"/>
            <a:r>
              <a:rPr lang="da-DK" sz="2000" b="1" dirty="0">
                <a:solidFill>
                  <a:schemeClr val="tx1"/>
                </a:solidFill>
              </a:rPr>
              <a:t>PRÆSENTATION</a:t>
            </a:r>
            <a:br>
              <a:rPr lang="da-DK" sz="20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bestyrelsen </a:t>
            </a:r>
            <a:br>
              <a:rPr lang="da-DK" sz="4300" dirty="0">
                <a:solidFill>
                  <a:schemeClr val="tx1"/>
                </a:solidFill>
              </a:rPr>
            </a:br>
            <a:br>
              <a:rPr lang="da-DK" sz="4300" dirty="0">
                <a:solidFill>
                  <a:schemeClr val="tx1"/>
                </a:solidFill>
              </a:rPr>
            </a:br>
            <a:endParaRPr lang="da-DK" sz="4300" dirty="0">
              <a:solidFill>
                <a:schemeClr val="tx1"/>
              </a:solidFill>
            </a:endParaRPr>
          </a:p>
          <a:p>
            <a:pPr algn="l"/>
            <a:endParaRPr lang="da-DK" sz="4300" dirty="0">
              <a:solidFill>
                <a:schemeClr val="tx1"/>
              </a:solidFill>
            </a:endParaRPr>
          </a:p>
          <a:p>
            <a:pPr algn="l"/>
            <a:endParaRPr lang="da-DK" sz="4300" dirty="0">
              <a:solidFill>
                <a:schemeClr val="tx1"/>
              </a:solidFill>
            </a:endParaRPr>
          </a:p>
          <a:p>
            <a:pPr algn="l"/>
            <a:br>
              <a:rPr lang="da-DK" sz="2800" dirty="0">
                <a:solidFill>
                  <a:schemeClr val="tx1"/>
                </a:solidFill>
              </a:rPr>
            </a:br>
            <a:br>
              <a:rPr lang="da-DK" sz="28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Sekretariatet:</a:t>
            </a:r>
            <a:br>
              <a:rPr lang="da-DK" sz="20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Michael Odsgard – Kommunikation/Web</a:t>
            </a:r>
            <a:br>
              <a:rPr lang="da-DK" sz="2000" dirty="0">
                <a:solidFill>
                  <a:schemeClr val="tx1"/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>Charlotte Truelsen - Medlemsambassadør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7821"/>
            <a:ext cx="1958832" cy="47849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5400000">
            <a:off x="7524328" y="30366"/>
            <a:ext cx="6858000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50192BB-860D-911E-03CC-420FAA63C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1230781"/>
            <a:ext cx="5472608" cy="37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16200000">
            <a:off x="-3996952" y="0"/>
            <a:ext cx="6858000" cy="6858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403648" y="188640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>
                <a:solidFill>
                  <a:srgbClr val="00B050"/>
                </a:solidFill>
              </a:rPr>
              <a:t>Nuværende antal medlemmer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187624" y="2204864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600" dirty="0">
                <a:solidFill>
                  <a:schemeClr val="bg1">
                    <a:lumMod val="50000"/>
                  </a:schemeClr>
                </a:solidFill>
              </a:rPr>
              <a:t>192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2" y="6085837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" r="22423" b="71849"/>
          <a:stretch/>
        </p:blipFill>
        <p:spPr>
          <a:xfrm>
            <a:off x="-3276872" y="-315416"/>
            <a:ext cx="4903449" cy="192551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403648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>
                <a:solidFill>
                  <a:srgbClr val="00B050"/>
                </a:solidFill>
              </a:rPr>
              <a:t>Arrangementer 2021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288032" y="1695312"/>
            <a:ext cx="88204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b="1" dirty="0"/>
              <a:t>I 2021 afholdte Erhvervssammenslutningen </a:t>
            </a:r>
            <a:r>
              <a:rPr lang="da-DK" sz="2400" b="1" u="sng" dirty="0"/>
              <a:t>35 arrangementer</a:t>
            </a:r>
            <a:r>
              <a:rPr lang="da-DK" sz="2400" b="1" dirty="0"/>
              <a:t>:</a:t>
            </a:r>
            <a:endParaRPr lang="da-D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19 online arrangementer (1. januar – 30. april)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5 netværksmøder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1 virksomhedsbesøg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Magisk bingo - online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2 foredrag – Jesper Bergstrøm og Jens </a:t>
            </a:r>
            <a:r>
              <a:rPr lang="da-DK" sz="1600" dirty="0" err="1"/>
              <a:t>Romundstad</a:t>
            </a:r>
            <a:endParaRPr lang="da-D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1 generalforsamling </a:t>
            </a:r>
            <a:r>
              <a:rPr lang="da-DK" sz="1600" dirty="0" err="1"/>
              <a:t>inkl</a:t>
            </a:r>
            <a:r>
              <a:rPr lang="da-DK" sz="1600" dirty="0"/>
              <a:t> foredrag med Viktor </a:t>
            </a:r>
            <a:r>
              <a:rPr lang="da-DK" sz="1600" dirty="0" err="1"/>
              <a:t>feddersen</a:t>
            </a:r>
            <a:endParaRPr lang="da-D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1 </a:t>
            </a:r>
            <a:r>
              <a:rPr lang="da-DK" sz="1600" dirty="0" err="1"/>
              <a:t>Walk</a:t>
            </a:r>
            <a:r>
              <a:rPr lang="da-DK" sz="1600" dirty="0"/>
              <a:t> an Talk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EU-projekt – Digitalisering af vestegnens Detailhandel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Julearrangement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Fælles julefrokost for </a:t>
            </a:r>
            <a:r>
              <a:rPr lang="da-DK" sz="1600" dirty="0" err="1"/>
              <a:t>Erhvervssammenslutningens</a:t>
            </a:r>
            <a:r>
              <a:rPr lang="da-DK" sz="1600" dirty="0"/>
              <a:t> medlemmer.		</a:t>
            </a:r>
            <a:endParaRPr lang="da-DK" sz="1400" dirty="0">
              <a:solidFill>
                <a:srgbClr val="00B050"/>
              </a:solidFill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146740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8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403648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>
                <a:solidFill>
                  <a:srgbClr val="00B050"/>
                </a:solidFill>
              </a:rPr>
              <a:t>Aktiviteter 2022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403648" y="1196752"/>
            <a:ext cx="684076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COVID-19 FORTSATTE IND I 2022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Januar og februar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Ingen fysiske møder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4 online møder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1" dirty="0"/>
              <a:t>Nytårsbingo - Online</a:t>
            </a:r>
            <a:br>
              <a:rPr lang="da-DK" b="1" dirty="0"/>
            </a:br>
            <a:endParaRPr lang="da-DK" b="1" dirty="0"/>
          </a:p>
          <a:p>
            <a:r>
              <a:rPr lang="da-DK" b="1" dirty="0"/>
              <a:t>Nye tiltag: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Medlemsbatch til brug på website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Projekt - Netværkskonference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5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70073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621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3956</TotalTime>
  <Words>655</Words>
  <Application>Microsoft Office PowerPoint</Application>
  <PresentationFormat>Skærmshow (4:3)</PresentationFormat>
  <Paragraphs>170</Paragraphs>
  <Slides>23</Slides>
  <Notes>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Montserrat</vt:lpstr>
      <vt:lpstr>Kontortema</vt:lpstr>
      <vt:lpstr>Document</vt:lpstr>
      <vt:lpstr>  </vt:lpstr>
      <vt:lpstr>Program</vt:lpstr>
      <vt:lpstr>Agenda for generalforsamlingen</vt:lpstr>
      <vt:lpstr>Pkt. 1 - Valg af dirigent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Specifikation</vt:lpstr>
      <vt:lpstr>PowerPoint-præsentation</vt:lpstr>
      <vt:lpstr>PowerPoint-præsentation</vt:lpstr>
      <vt:lpstr>PowerPoint-præsentation</vt:lpstr>
      <vt:lpstr>PowerPoint-præsentation</vt:lpstr>
      <vt:lpstr>Pkt. 4 - Forslag til kontingent 2022</vt:lpstr>
      <vt:lpstr>Pkt. 5 - Indkomne forslag </vt:lpstr>
      <vt:lpstr>Pkt. 6 - Valg af bestyrelsesmedlemmer og suppleanter</vt:lpstr>
      <vt:lpstr>Pkt. 7 – valg af revisor</vt:lpstr>
      <vt:lpstr>Pkt. 8 - Eventuelt</vt:lpstr>
      <vt:lpstr>PowerPoint-præsentation</vt:lpstr>
    </vt:vector>
  </TitlesOfParts>
  <Company>TimePartner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sav</dc:creator>
  <cp:lastModifiedBy>bo.steffen.kristiansen@gmail.com</cp:lastModifiedBy>
  <cp:revision>308</cp:revision>
  <cp:lastPrinted>2021-05-31T07:40:34Z</cp:lastPrinted>
  <dcterms:created xsi:type="dcterms:W3CDTF">2014-05-22T07:39:37Z</dcterms:created>
  <dcterms:modified xsi:type="dcterms:W3CDTF">2022-05-23T12:24:18Z</dcterms:modified>
</cp:coreProperties>
</file>