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79" r:id="rId3"/>
    <p:sldId id="299" r:id="rId4"/>
    <p:sldId id="285" r:id="rId5"/>
    <p:sldId id="256" r:id="rId6"/>
    <p:sldId id="290" r:id="rId7"/>
    <p:sldId id="275" r:id="rId8"/>
    <p:sldId id="259" r:id="rId9"/>
    <p:sldId id="263" r:id="rId10"/>
    <p:sldId id="293" r:id="rId11"/>
    <p:sldId id="292" r:id="rId12"/>
    <p:sldId id="295" r:id="rId13"/>
    <p:sldId id="296" r:id="rId14"/>
    <p:sldId id="268" r:id="rId15"/>
    <p:sldId id="269" r:id="rId16"/>
    <p:sldId id="289" r:id="rId17"/>
    <p:sldId id="270" r:id="rId18"/>
    <p:sldId id="266" r:id="rId19"/>
    <p:sldId id="267" r:id="rId20"/>
    <p:sldId id="271" r:id="rId21"/>
    <p:sldId id="282" r:id="rId22"/>
    <p:sldId id="283" r:id="rId23"/>
    <p:sldId id="284" r:id="rId24"/>
    <p:sldId id="286" r:id="rId25"/>
    <p:sldId id="287" r:id="rId26"/>
    <p:sldId id="273" r:id="rId27"/>
  </p:sldIdLst>
  <p:sldSz cx="9144000" cy="6858000" type="screen4x3"/>
  <p:notesSz cx="6807200" cy="99393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3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>
      <p:cViewPr varScale="1">
        <p:scale>
          <a:sx n="110" d="100"/>
          <a:sy n="110" d="100"/>
        </p:scale>
        <p:origin x="-164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34C5A541-F617-4C6B-B861-FD405E3C2C12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72132014-4D3D-45D3-9040-75EF959428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780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vigtigste af alt og</a:t>
            </a:r>
            <a:r>
              <a:rPr lang="da-DK" baseline="0" dirty="0"/>
              <a:t> alle optimeringer, der sker gennem blandt andet hjemmesiden er selvfølgelig til fordel for vores i alt 245 medlemmer, der pr. dags dato har et medlemskab hos Erhvervssammenslutningen.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208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2521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4249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088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1939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4372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281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9724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8793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10034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99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-35026"/>
            <a:ext cx="9361040" cy="1015754"/>
          </a:xfrm>
          <a:solidFill>
            <a:srgbClr val="00B0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xmlns="" val="27945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0469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147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4220-6424-429D-B0EB-2394AC131465}" type="datetimeFigureOut">
              <a:rPr lang="da-DK" smtClean="0"/>
              <a:pPr/>
              <a:t>05-06-2021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677-D2BE-45B1-9AF0-3C73F25035F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7317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/>
              <a:t/>
            </a:r>
            <a:br>
              <a:rPr lang="da-DK" dirty="0"/>
            </a:br>
            <a:r>
              <a:rPr lang="da-DK" dirty="0">
                <a:solidFill>
                  <a:srgbClr val="00B050"/>
                </a:solidFill>
              </a:rPr>
              <a:t/>
            </a:r>
            <a:br>
              <a:rPr lang="da-DK" dirty="0">
                <a:solidFill>
                  <a:srgbClr val="00B050"/>
                </a:solidFill>
              </a:rPr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solidFill>
                  <a:schemeClr val="tx1"/>
                </a:solidFill>
              </a:rPr>
              <a:t>Generalforsamling 2020 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sz="3800" dirty="0">
                <a:solidFill>
                  <a:srgbClr val="00B050"/>
                </a:solidFill>
              </a:rPr>
              <a:t>Erhvervssammenslutningen</a:t>
            </a:r>
            <a:endParaRPr lang="da-DK" sz="3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92656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477" b="41477"/>
          <a:stretch/>
        </p:blipFill>
        <p:spPr>
          <a:xfrm>
            <a:off x="0" y="-3843808"/>
            <a:ext cx="9144000" cy="839430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99591" y="2420888"/>
            <a:ext cx="7595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4200" dirty="0"/>
          </a:p>
          <a:p>
            <a:r>
              <a:rPr lang="da-DK" sz="4000" dirty="0"/>
              <a:t>Generalforsamling d. 31. maj 2021 </a:t>
            </a:r>
            <a:r>
              <a:rPr lang="da-DK" sz="4200" dirty="0"/>
              <a:t/>
            </a:r>
            <a:br>
              <a:rPr lang="da-DK" sz="4200" dirty="0"/>
            </a:br>
            <a:r>
              <a:rPr lang="da-DK" sz="3800" dirty="0">
                <a:solidFill>
                  <a:srgbClr val="00B050"/>
                </a:solidFill>
              </a:rPr>
              <a:t>Erhvervssammenslutningen</a:t>
            </a:r>
            <a:endParaRPr lang="da-DK" sz="3800" dirty="0"/>
          </a:p>
        </p:txBody>
      </p:sp>
    </p:spTree>
    <p:extLst>
      <p:ext uri="{BB962C8B-B14F-4D97-AF65-F5344CB8AC3E}">
        <p14:creationId xmlns:p14="http://schemas.microsoft.com/office/powerpoint/2010/main" xmlns="" val="39150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Aktiviteter 2021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648" y="1196752"/>
            <a:ext cx="684076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COVID-19 FORTSATTE IND I 2021</a:t>
            </a: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3 aflyste arrangementer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Borgmesterrunden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Nytårstaffel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Fysisk netværksmøder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16 gennemførte online møder i januar – april (ugens gæst)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Magisk online bingo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Digitaliseringsforløb for detailbranchen – EU-støttet projekt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/>
              <a:t>Walk</a:t>
            </a:r>
            <a:r>
              <a:rPr lang="da-DK" b="1" dirty="0"/>
              <a:t> And Talk – 1. fysiske netværksmøde 2021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Introduktionsmøder til workshop om Ledelse og Sparring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7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 err="1">
                <a:solidFill>
                  <a:srgbClr val="00B050"/>
                </a:solidFill>
              </a:rPr>
              <a:t>Aktiviter</a:t>
            </a:r>
            <a:r>
              <a:rPr lang="da-DK" sz="4800" b="1" dirty="0">
                <a:solidFill>
                  <a:srgbClr val="00B050"/>
                </a:solidFill>
              </a:rPr>
              <a:t> 2021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412" y="119675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/>
              <a:t>ONLINEMØDER – UGENS GÆST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  <p:pic>
        <p:nvPicPr>
          <p:cNvPr id="4" name="Billede 3" descr="Et billede, der indeholder tekst, monitor, væg, skærm&#10;&#10;Automatisk genereret beskrivelse">
            <a:extLst>
              <a:ext uri="{FF2B5EF4-FFF2-40B4-BE49-F238E27FC236}">
                <a16:creationId xmlns:a16="http://schemas.microsoft.com/office/drawing/2014/main" xmlns="" id="{325A87D1-827C-41DE-B702-50735EBA5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97642" y="2204863"/>
            <a:ext cx="4001484" cy="3001113"/>
          </a:xfrm>
          <a:prstGeom prst="rect">
            <a:avLst/>
          </a:prstGeom>
        </p:spPr>
      </p:pic>
      <p:pic>
        <p:nvPicPr>
          <p:cNvPr id="8" name="Billede 7" descr="Et billede, der indeholder tekst, indendørs, computer, bord&#10;&#10;Automatisk genereret beskrivelse">
            <a:extLst>
              <a:ext uri="{FF2B5EF4-FFF2-40B4-BE49-F238E27FC236}">
                <a16:creationId xmlns:a16="http://schemas.microsoft.com/office/drawing/2014/main" xmlns="" id="{F4C72B00-5A74-49E7-B4DE-22B39B069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204864"/>
            <a:ext cx="4001484" cy="30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13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 err="1">
                <a:solidFill>
                  <a:srgbClr val="00B050"/>
                </a:solidFill>
              </a:rPr>
              <a:t>Aktiviter</a:t>
            </a:r>
            <a:r>
              <a:rPr lang="da-DK" sz="4800" b="1" dirty="0">
                <a:solidFill>
                  <a:srgbClr val="00B050"/>
                </a:solidFill>
              </a:rPr>
              <a:t> 2021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648" y="1196752"/>
            <a:ext cx="633670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COVID-19 FORTSATTE IND I 2021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3 aflyste arrangementer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Borgmesterrunden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Nytårstaffel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Fysisk netværksmøde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16 gennemførte online møder i januar – april (Ugens gæst)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Magisk online bingo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Digitaliseringsforløb for detailbranchen – EU-støttet projekt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/>
              <a:t>Walk</a:t>
            </a:r>
            <a:r>
              <a:rPr lang="da-DK" b="1" dirty="0"/>
              <a:t> And Talk – 1. fysiske netværksmøde 2021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Introduktionsmøder til workshop om Ledelse og Sparring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14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 err="1">
                <a:solidFill>
                  <a:srgbClr val="00B050"/>
                </a:solidFill>
              </a:rPr>
              <a:t>Aktiviter</a:t>
            </a:r>
            <a:r>
              <a:rPr lang="da-DK" sz="4800" b="1" dirty="0">
                <a:solidFill>
                  <a:srgbClr val="00B050"/>
                </a:solidFill>
              </a:rPr>
              <a:t> 2021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648" y="1850916"/>
            <a:ext cx="712879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/>
              <a:t>AKTIVITETER FREM TIL SOMMERFERIEN</a:t>
            </a: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4. JUNI 2021 - Virksomhedsbesøg hos Årets Erhvervsvirksomhed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Flexkapacitet – Helene </a:t>
            </a:r>
            <a:r>
              <a:rPr lang="da-DK" b="1" dirty="0" err="1"/>
              <a:t>Koers</a:t>
            </a: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17. JUNI 2021 - Sådan bliver kommunernes indkøbsopgaver udbudt!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Vallensbæk Rådhus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29. JUNI 2021 - FOREDRAG – Jens </a:t>
            </a:r>
            <a:r>
              <a:rPr lang="da-DK" b="1" dirty="0" err="1"/>
              <a:t>Romundstad</a:t>
            </a:r>
            <a:endParaRPr lang="da-DK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Scandic Glostrup</a:t>
            </a:r>
            <a:br>
              <a:rPr lang="da-DK" b="1" dirty="0"/>
            </a:br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94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167" y="908720"/>
            <a:ext cx="5715000" cy="401955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Regnskaber og budget</a:t>
            </a:r>
          </a:p>
          <a:p>
            <a:r>
              <a:rPr lang="da-DK" dirty="0"/>
              <a:t>Pkt. 3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84" y="594928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38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8169006" y="5816158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Erhvervssammenslutningen 2020</a:t>
            </a:r>
          </a:p>
          <a:p>
            <a:pPr algn="ctr"/>
            <a:r>
              <a:rPr lang="da-DK" b="1" dirty="0"/>
              <a:t>Resultatopgørelse for perioden 1. januar – 31. december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67" y="6179468"/>
            <a:ext cx="1670800" cy="4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08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Specifikation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477" b="41477"/>
          <a:stretch/>
        </p:blipFill>
        <p:spPr>
          <a:xfrm rot="16200000">
            <a:off x="-4374232" y="0"/>
            <a:ext cx="6858000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8028384" y="5077393"/>
            <a:ext cx="856254" cy="176491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" y="6021288"/>
            <a:ext cx="1958832" cy="478493"/>
          </a:xfrm>
          <a:prstGeom prst="rect">
            <a:avLst/>
          </a:prstGeom>
        </p:spPr>
      </p:pic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xmlns="" id="{05B13569-B583-4F72-A0CA-62D3B00A51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9950" y="1772816"/>
          <a:ext cx="5384378" cy="3804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522">
                  <a:extLst>
                    <a:ext uri="{9D8B030D-6E8A-4147-A177-3AD203B41FA5}">
                      <a16:colId xmlns:a16="http://schemas.microsoft.com/office/drawing/2014/main" xmlns="" val="2723346808"/>
                    </a:ext>
                  </a:extLst>
                </a:gridCol>
                <a:gridCol w="927856">
                  <a:extLst>
                    <a:ext uri="{9D8B030D-6E8A-4147-A177-3AD203B41FA5}">
                      <a16:colId xmlns:a16="http://schemas.microsoft.com/office/drawing/2014/main" xmlns="" val="3141834180"/>
                    </a:ext>
                  </a:extLst>
                </a:gridCol>
              </a:tblGrid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Generalforsamling, medlemsmøder </a:t>
                      </a:r>
                      <a:r>
                        <a:rPr lang="da-DK" sz="1100" b="1" u="none" strike="noStrike" dirty="0" err="1">
                          <a:effectLst/>
                        </a:rPr>
                        <a:t>m.m</a:t>
                      </a:r>
                      <a:r>
                        <a:rPr lang="da-DK" sz="1100" b="1" u="none" strike="noStrike" dirty="0">
                          <a:effectLst/>
                        </a:rPr>
                        <a:t> 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912499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Foredrag/arrangementer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                50.503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225659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Fortæring medlemsarragementer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                41.722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723153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349954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Facilitator: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3890837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Bo Kristiansen, COMAsystem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                24.000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090407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6233519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Markedsføring, hjemmeside, kommunikation, sociale medier m.m.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1918574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Michael Odsgard, Odsgard Reklame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219.551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164959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7473681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Administration, medlemspleje, arrangør/ambassadør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8831844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Charlotte Truelsen, </a:t>
                      </a:r>
                      <a:r>
                        <a:rPr lang="da-DK" sz="1100" u="none" strike="noStrike" dirty="0" err="1">
                          <a:effectLst/>
                        </a:rPr>
                        <a:t>Clunz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60.313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5147512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4624662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Bogholderi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6962804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Timegruppen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25.725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4236396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Ny bogholder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7.600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7875301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692709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Diverse: telefon, IT, gebyr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15.549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464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290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8028384" y="5877272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Erhvervssammenslutningen 2020</a:t>
            </a:r>
          </a:p>
          <a:p>
            <a:pPr algn="ctr"/>
            <a:r>
              <a:rPr lang="da-DK" b="1" dirty="0"/>
              <a:t>Balance 31. december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165304"/>
            <a:ext cx="1670800" cy="4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50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Erhvervsprisen 2020</a:t>
            </a:r>
          </a:p>
          <a:p>
            <a:pPr algn="ctr"/>
            <a:r>
              <a:rPr lang="da-DK" b="1" dirty="0"/>
              <a:t>Resultatopgørelse for perioden 1. januar - 31. december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7452320" y="5132668"/>
            <a:ext cx="1504326" cy="31007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149355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03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Erhvervsprisen 2019</a:t>
            </a:r>
          </a:p>
          <a:p>
            <a:pPr algn="ctr"/>
            <a:r>
              <a:rPr lang="da-DK" b="1" dirty="0"/>
              <a:t>Balance 31. december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8172400" y="5733256"/>
            <a:ext cx="1504326" cy="31007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88" y="6165304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03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Program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15:00 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Registrering, fremvisning af </a:t>
            </a:r>
            <a:r>
              <a:rPr lang="da-DK" sz="1600" b="0" i="0" dirty="0" err="1">
                <a:solidFill>
                  <a:srgbClr val="444444"/>
                </a:solidFill>
                <a:effectLst/>
                <a:latin typeface="Montserrat"/>
              </a:rPr>
              <a:t>coronapas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 og netværk – med afstand og brug af 	</a:t>
            </a: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 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mundbind, når du står og går.</a:t>
            </a:r>
            <a:b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15:30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Velkommen ved  Bo Kristiansen, formand for Erhvervssammenslutningen</a:t>
            </a: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/>
            </a:r>
            <a:b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15:32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Generalforsamling</a:t>
            </a:r>
            <a:b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16:15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Kent Max Magelund, Borgmester i Brøndby Kommune</a:t>
            </a:r>
            <a:b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16:25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Uddeling af Erhvervsprisen</a:t>
            </a:r>
            <a:b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Pause</a:t>
            </a: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endParaRPr lang="da-DK" sz="1600" b="1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16:50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Victor Feddersen – Vinderteams</a:t>
            </a:r>
          </a:p>
          <a:p>
            <a:pPr marL="0" indent="0" algn="l">
              <a:buNone/>
            </a:pPr>
            <a:endParaRPr lang="da-DK" sz="1600" b="1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17:50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Lækker Tapas anretning</a:t>
            </a:r>
          </a:p>
          <a:p>
            <a:pPr marL="0" indent="0">
              <a:buNone/>
            </a:pPr>
            <a:r>
              <a:rPr lang="da-DK" dirty="0"/>
              <a:t>		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2128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" r="22423" b="71849"/>
          <a:stretch/>
        </p:blipFill>
        <p:spPr>
          <a:xfrm rot="5400000">
            <a:off x="5729518" y="3168880"/>
            <a:ext cx="4903449" cy="1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44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7510033" y="5157192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Pkt. 4 - Budgetoversigt</a:t>
            </a:r>
          </a:p>
          <a:p>
            <a:pPr algn="ctr"/>
            <a:r>
              <a:rPr lang="da-DK" b="1" dirty="0"/>
              <a:t>2021 &amp; 2022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44" y="6022461"/>
            <a:ext cx="1958832" cy="478493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xmlns="" id="{123225E0-FAFF-4FEB-8059-DB5B3674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3782301"/>
              </p:ext>
            </p:extLst>
          </p:nvPr>
        </p:nvGraphicFramePr>
        <p:xfrm>
          <a:off x="3059832" y="1520799"/>
          <a:ext cx="3390899" cy="4000500"/>
        </p:xfrm>
        <a:graphic>
          <a:graphicData uri="http://schemas.openxmlformats.org/drawingml/2006/table">
            <a:tbl>
              <a:tblPr/>
              <a:tblGrid>
                <a:gridCol w="1586219">
                  <a:extLst>
                    <a:ext uri="{9D8B030D-6E8A-4147-A177-3AD203B41FA5}">
                      <a16:colId xmlns:a16="http://schemas.microsoft.com/office/drawing/2014/main" xmlns="" val="3797081833"/>
                    </a:ext>
                  </a:extLst>
                </a:gridCol>
                <a:gridCol w="902340">
                  <a:extLst>
                    <a:ext uri="{9D8B030D-6E8A-4147-A177-3AD203B41FA5}">
                      <a16:colId xmlns:a16="http://schemas.microsoft.com/office/drawing/2014/main" xmlns="" val="1024107128"/>
                    </a:ext>
                  </a:extLst>
                </a:gridCol>
                <a:gridCol w="902340">
                  <a:extLst>
                    <a:ext uri="{9D8B030D-6E8A-4147-A177-3AD203B41FA5}">
                      <a16:colId xmlns:a16="http://schemas.microsoft.com/office/drawing/2014/main" xmlns="" val="33098186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GVBA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528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11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727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8885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6322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Indtægter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0676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Kontingent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716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Formueafkast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1594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Bidrag fra 4 kommuner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5283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Indtægter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0320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4153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Udgifter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0255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Tilskud til møder og genf.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8911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Sekretariatsomk.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06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8578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Øvrige 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484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Netværksdrift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4073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Udgifter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7467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55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8262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534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412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>
                <a:solidFill>
                  <a:srgbClr val="00B050"/>
                </a:solidFill>
              </a:rPr>
              <a:t>Pkt. 4 - Forslag til kontingent 2022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477" b="41477"/>
          <a:stretch/>
        </p:blipFill>
        <p:spPr>
          <a:xfrm rot="10800000">
            <a:off x="0" y="2564904"/>
            <a:ext cx="9144000" cy="8981728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2051719" y="168774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2000 kr. eksklusiv moms for et medlemskab i Erhvervssammenslutningen:</a:t>
            </a:r>
          </a:p>
        </p:txBody>
      </p:sp>
    </p:spTree>
    <p:extLst>
      <p:ext uri="{BB962C8B-B14F-4D97-AF65-F5344CB8AC3E}">
        <p14:creationId xmlns:p14="http://schemas.microsoft.com/office/powerpoint/2010/main" xmlns="" val="175061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00" dirty="0">
                <a:solidFill>
                  <a:srgbClr val="00B050"/>
                </a:solidFill>
              </a:rPr>
              <a:t>Pkt. 5 - Indkomne forslag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2287413"/>
            <a:ext cx="8229600" cy="4525963"/>
          </a:xfrm>
        </p:spPr>
        <p:txBody>
          <a:bodyPr>
            <a:normAutofit/>
          </a:bodyPr>
          <a:lstStyle/>
          <a:p>
            <a:r>
              <a:rPr lang="da-DK" sz="2400" dirty="0"/>
              <a:t>Ingen indkomne forslag</a:t>
            </a:r>
          </a:p>
          <a:p>
            <a:pPr marL="457200" lvl="1" indent="0">
              <a:buNone/>
            </a:pPr>
            <a:endParaRPr lang="da-DK" sz="2600" dirty="0"/>
          </a:p>
          <a:p>
            <a:pPr lvl="1"/>
            <a:endParaRPr lang="da-DK" dirty="0"/>
          </a:p>
          <a:p>
            <a:endParaRPr lang="da-DK" sz="3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7956376" y="5661248"/>
            <a:ext cx="992972" cy="20467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25" y="6013588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55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rgbClr val="00B050"/>
                </a:solidFill>
              </a:rPr>
              <a:t>Pkt. 6 - Valg af bestyrelsesmedlemmer og suppleanter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83022"/>
            <a:ext cx="8229600" cy="4525963"/>
          </a:xfrm>
        </p:spPr>
        <p:txBody>
          <a:bodyPr>
            <a:normAutofit/>
          </a:bodyPr>
          <a:lstStyle/>
          <a:p>
            <a:r>
              <a:rPr lang="da-DK" sz="2400" dirty="0"/>
              <a:t>Følgende bestyrelsesmedlemmer er på valg: 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Mette Hviid Togsverd (trukket sig fra bestyrelsen)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Hanne Lundahl Jensen(modtager ikke genvalg)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Kenneth Waagenes(modtager genvalg)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André Kowalczyk(modtager genvalg)</a:t>
            </a:r>
          </a:p>
          <a:p>
            <a:r>
              <a:rPr lang="da-DK" sz="2400" dirty="0"/>
              <a:t>Nye kandidater som har meldt sig inden generalforsamlingen: </a:t>
            </a:r>
          </a:p>
          <a:p>
            <a:pPr lvl="1"/>
            <a:r>
              <a:rPr lang="da-DK" sz="2400" dirty="0" err="1">
                <a:solidFill>
                  <a:srgbClr val="00B050"/>
                </a:solidFill>
              </a:rPr>
              <a:t>Hellebeth</a:t>
            </a:r>
            <a:r>
              <a:rPr lang="da-DK" sz="2400" dirty="0">
                <a:solidFill>
                  <a:srgbClr val="00B050"/>
                </a:solidFill>
              </a:rPr>
              <a:t> Hansen(Livstilscenter for krop og sjæl)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Britt Thomsen(HR-administration)</a:t>
            </a:r>
          </a:p>
          <a:p>
            <a:r>
              <a:rPr lang="da-DK" sz="2400" dirty="0"/>
              <a:t>Valg af suppleanter – opstillede kandidater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Helle Groth Christensen(</a:t>
            </a:r>
            <a:r>
              <a:rPr lang="da-DK" sz="2400" dirty="0" err="1">
                <a:solidFill>
                  <a:srgbClr val="00B050"/>
                </a:solidFill>
              </a:rPr>
              <a:t>TimeLaw</a:t>
            </a:r>
            <a:r>
              <a:rPr lang="da-DK" sz="2400" dirty="0">
                <a:solidFill>
                  <a:srgbClr val="00B050"/>
                </a:solidFill>
              </a:rPr>
              <a:t> Advokater)</a:t>
            </a:r>
          </a:p>
          <a:p>
            <a:pPr lvl="1"/>
            <a:endParaRPr lang="da-DK" sz="2000" dirty="0"/>
          </a:p>
          <a:p>
            <a:pPr lvl="1"/>
            <a:endParaRPr lang="da-DK" sz="2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da-DK" sz="2400" dirty="0">
              <a:solidFill>
                <a:srgbClr val="00B050"/>
              </a:solidFill>
            </a:endParaRPr>
          </a:p>
          <a:p>
            <a:pPr lvl="1"/>
            <a:endParaRPr lang="da-DK" sz="2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39" t="54787"/>
          <a:stretch/>
        </p:blipFill>
        <p:spPr>
          <a:xfrm>
            <a:off x="7524328" y="4811286"/>
            <a:ext cx="992972" cy="20467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38" y="5948794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127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Pkt. 7 – valg af revisor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76248"/>
            <a:ext cx="7528006" cy="377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kstfelt 2"/>
          <p:cNvSpPr txBox="1"/>
          <p:nvPr/>
        </p:nvSpPr>
        <p:spPr>
          <a:xfrm>
            <a:off x="1043608" y="256490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Erhvervssammenslutningens nuværende </a:t>
            </a:r>
            <a:r>
              <a:rPr lang="da-DK" b="1" dirty="0"/>
              <a:t>statsautoriseret revisor - Hans Munkebo</a:t>
            </a:r>
          </a:p>
          <a:p>
            <a:r>
              <a:rPr lang="da-DK" dirty="0"/>
              <a:t>modtager genvalg. 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84" y="594928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45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Pkt. 8 - Eventuelt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596" y="1244758"/>
            <a:ext cx="7272808" cy="484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80" y="6165304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25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167" y="908720"/>
            <a:ext cx="5715000" cy="401955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- Generalforsamlingen er slut!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477" b="41477"/>
          <a:stretch/>
        </p:blipFill>
        <p:spPr>
          <a:xfrm rot="10800000">
            <a:off x="0" y="4437112"/>
            <a:ext cx="9144000" cy="89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8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Agenda for generalforsamlingen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600" dirty="0"/>
              <a:t>Pkt. 1		Valg af dirigent</a:t>
            </a:r>
          </a:p>
          <a:p>
            <a:pPr marL="0" indent="0">
              <a:buNone/>
            </a:pPr>
            <a:r>
              <a:rPr lang="da-DK" sz="2600" dirty="0"/>
              <a:t>Pkt. 2		Formandens beretning</a:t>
            </a:r>
          </a:p>
          <a:p>
            <a:pPr marL="0" indent="0">
              <a:buNone/>
            </a:pPr>
            <a:r>
              <a:rPr lang="da-DK" sz="2600" dirty="0"/>
              <a:t>Pkt. 3		Forelæggelse af det reviderede regnskab for 2020</a:t>
            </a:r>
          </a:p>
          <a:p>
            <a:pPr marL="0" indent="0">
              <a:buNone/>
            </a:pPr>
            <a:r>
              <a:rPr lang="da-DK" sz="2600" dirty="0"/>
              <a:t>Pkt. 4		Forelæggelse af budget for 2022 				samt medlemskontingent for 2022</a:t>
            </a:r>
          </a:p>
          <a:p>
            <a:pPr marL="0" indent="0">
              <a:buNone/>
            </a:pPr>
            <a:r>
              <a:rPr lang="da-DK" sz="2600" dirty="0"/>
              <a:t>Pkt. 5		Indkomne forslag</a:t>
            </a:r>
          </a:p>
          <a:p>
            <a:pPr marL="0" indent="0">
              <a:buNone/>
            </a:pPr>
            <a:r>
              <a:rPr lang="da-DK" sz="2600" dirty="0"/>
              <a:t>Pkt. 6 		Valg af bestyrelsesmedlemmer og 				suppleanter</a:t>
            </a:r>
          </a:p>
          <a:p>
            <a:pPr marL="0" indent="0">
              <a:buNone/>
            </a:pPr>
            <a:r>
              <a:rPr lang="da-DK" sz="2600" dirty="0"/>
              <a:t>Pkt. 7		Valg af revisor </a:t>
            </a:r>
          </a:p>
          <a:p>
            <a:pPr marL="0" indent="0">
              <a:buNone/>
            </a:pPr>
            <a:r>
              <a:rPr lang="da-DK" sz="2600" dirty="0"/>
              <a:t>Pkt. 8 		Eventuelt </a:t>
            </a:r>
            <a:r>
              <a:rPr lang="da-DK" dirty="0"/>
              <a:t>		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2128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" r="22423" b="71849"/>
          <a:stretch/>
        </p:blipFill>
        <p:spPr>
          <a:xfrm rot="5400000">
            <a:off x="5729518" y="3168880"/>
            <a:ext cx="4903449" cy="1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40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Pkt. 1 - Valg af dirigent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508789"/>
            <a:ext cx="6120679" cy="408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021288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88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endParaRPr lang="da-DK" sz="3600" dirty="0">
              <a:solidFill>
                <a:schemeClr val="tx1"/>
              </a:solidFill>
            </a:endParaRPr>
          </a:p>
          <a:p>
            <a:pPr algn="l"/>
            <a:r>
              <a:rPr lang="da-DK" sz="4300" dirty="0">
                <a:solidFill>
                  <a:schemeClr val="tx1"/>
                </a:solidFill>
              </a:rPr>
              <a:t>Generalforsamling 2020 </a:t>
            </a:r>
          </a:p>
          <a:p>
            <a:pPr algn="l"/>
            <a:r>
              <a:rPr lang="da-DK" sz="3600" dirty="0">
                <a:solidFill>
                  <a:schemeClr val="tx1"/>
                </a:solidFill>
              </a:rPr>
              <a:t>Formandens beretning for 2020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137821"/>
            <a:ext cx="1958832" cy="47849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477" b="41477"/>
          <a:stretch/>
        </p:blipFill>
        <p:spPr>
          <a:xfrm rot="5400000">
            <a:off x="7020272" y="3016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03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928992" cy="5629211"/>
          </a:xfrm>
        </p:spPr>
        <p:txBody>
          <a:bodyPr>
            <a:normAutofit/>
          </a:bodyPr>
          <a:lstStyle/>
          <a:p>
            <a:pPr algn="l"/>
            <a:r>
              <a:rPr lang="da-DK" sz="2000" b="1" dirty="0">
                <a:solidFill>
                  <a:schemeClr val="tx1"/>
                </a:solidFill>
              </a:rPr>
              <a:t>PRÆSENTATION</a:t>
            </a:r>
            <a:r>
              <a:rPr lang="da-DK" sz="2000" dirty="0">
                <a:solidFill>
                  <a:schemeClr val="tx1"/>
                </a:solidFill>
              </a:rPr>
              <a:t/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bestyrelsen </a:t>
            </a:r>
            <a:r>
              <a:rPr lang="da-DK" sz="4300" dirty="0">
                <a:solidFill>
                  <a:schemeClr val="tx1"/>
                </a:solidFill>
              </a:rPr>
              <a:t/>
            </a:r>
            <a:br>
              <a:rPr lang="da-DK" sz="4300" dirty="0">
                <a:solidFill>
                  <a:schemeClr val="tx1"/>
                </a:solidFill>
              </a:rPr>
            </a:br>
            <a:r>
              <a:rPr lang="da-DK" sz="4300" dirty="0">
                <a:solidFill>
                  <a:schemeClr val="tx1"/>
                </a:solidFill>
              </a:rPr>
              <a:t/>
            </a:r>
            <a:br>
              <a:rPr lang="da-DK" sz="4300" dirty="0">
                <a:solidFill>
                  <a:schemeClr val="tx1"/>
                </a:solidFill>
              </a:rPr>
            </a:br>
            <a:endParaRPr lang="da-DK" sz="4300" dirty="0">
              <a:solidFill>
                <a:schemeClr val="tx1"/>
              </a:solidFill>
            </a:endParaRPr>
          </a:p>
          <a:p>
            <a:pPr algn="l"/>
            <a:endParaRPr lang="da-DK" sz="4300" dirty="0">
              <a:solidFill>
                <a:schemeClr val="tx1"/>
              </a:solidFill>
            </a:endParaRPr>
          </a:p>
          <a:p>
            <a:pPr algn="l"/>
            <a:endParaRPr lang="da-DK" sz="4300" dirty="0">
              <a:solidFill>
                <a:schemeClr val="tx1"/>
              </a:solidFill>
            </a:endParaRPr>
          </a:p>
          <a:p>
            <a:pPr algn="l"/>
            <a:r>
              <a:rPr lang="da-DK" sz="2800" dirty="0">
                <a:solidFill>
                  <a:schemeClr val="tx1"/>
                </a:solidFill>
              </a:rPr>
              <a:t/>
            </a:r>
            <a:br>
              <a:rPr lang="da-DK" sz="2800" dirty="0">
                <a:solidFill>
                  <a:schemeClr val="tx1"/>
                </a:solidFill>
              </a:rPr>
            </a:br>
            <a:r>
              <a:rPr lang="da-DK" sz="2800" dirty="0">
                <a:solidFill>
                  <a:schemeClr val="tx1"/>
                </a:solidFill>
              </a:rPr>
              <a:t/>
            </a:r>
            <a:br>
              <a:rPr lang="da-DK" sz="28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Sekretariatet: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Michael Odsgard – Kommunikation/Web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Charlotte Truelsen - Medlemsambassadør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137821"/>
            <a:ext cx="1958832" cy="47849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477" b="41477"/>
          <a:stretch/>
        </p:blipFill>
        <p:spPr>
          <a:xfrm rot="5400000">
            <a:off x="7524328" y="30366"/>
            <a:ext cx="6858000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F22D7BFD-3C4C-474B-9633-C5B3CDDE11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6120680" cy="3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9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477" b="41477"/>
          <a:stretch/>
        </p:blipFill>
        <p:spPr>
          <a:xfrm rot="16200000">
            <a:off x="-3996952" y="0"/>
            <a:ext cx="6858000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3648" y="18864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Nuværende antal medlemmer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187624" y="2204864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600" dirty="0">
                <a:solidFill>
                  <a:schemeClr val="bg1">
                    <a:lumMod val="50000"/>
                  </a:schemeClr>
                </a:solidFill>
              </a:rPr>
              <a:t>189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232" y="6085837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8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" r="22423" b="71849"/>
          <a:stretch/>
        </p:blipFill>
        <p:spPr>
          <a:xfrm>
            <a:off x="-3276872" y="-315416"/>
            <a:ext cx="4903449" cy="192551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Arrangementer 2020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88032" y="1695312"/>
            <a:ext cx="882047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I 2020 afholdte Erhvervssammenslutningen 12 arrangementer:</a:t>
            </a:r>
            <a:endParaRPr lang="da-DK" sz="1400" b="1" dirty="0"/>
          </a:p>
          <a:p>
            <a:pPr>
              <a:lnSpc>
                <a:spcPct val="150000"/>
              </a:lnSpc>
            </a:pPr>
            <a:endParaRPr lang="da-D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7 netværksmøder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virksomhedsbesøg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foredrag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generalforsamling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Prisuddeling med foredrag (Brian Mikkelsen)	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nytårstaffel (Mia Wagner)</a:t>
            </a:r>
          </a:p>
          <a:p>
            <a:pPr>
              <a:lnSpc>
                <a:spcPct val="150000"/>
              </a:lnSpc>
            </a:pPr>
            <a:r>
              <a:rPr lang="da-DK" sz="1600" b="1" dirty="0"/>
              <a:t>Nye Tiltag: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 err="1"/>
              <a:t>Walk</a:t>
            </a:r>
            <a:r>
              <a:rPr lang="da-DK" sz="1600" dirty="0"/>
              <a:t> And Talk (Vallensbæk havn)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Online møde 		</a:t>
            </a:r>
            <a:endParaRPr lang="da-DK" sz="1400" dirty="0">
              <a:solidFill>
                <a:srgbClr val="00B050"/>
              </a:solidFill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32" y="614674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68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Målsætning for 2020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648" y="908720"/>
            <a:ext cx="633670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Flere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Tiltrækning af nye virksomheder/brancher/størrelser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Bredere aktivitetsniveau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Større tilknytning til kommuner og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 err="1"/>
              <a:t>Aktionplan</a:t>
            </a:r>
            <a:r>
              <a:rPr lang="da-DK" b="1" dirty="0"/>
              <a:t> for opnåelse af mål: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Nye typer af møder / nye målgrupper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Sparringsnetværk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Brancheorienteret netværk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Sociale arrangementer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Kampagner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Direct mail ved foredrag, Sparrings- og branche netværk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Sociale medier – Facebook og </a:t>
            </a:r>
            <a:r>
              <a:rPr lang="da-DK" dirty="0" err="1"/>
              <a:t>Linkedinn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Innovative netværksmøder med og uden indlægsholder</a:t>
            </a:r>
            <a:br>
              <a:rPr lang="da-DK" dirty="0"/>
            </a:b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Tættere dialog og involvering med kommunerne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97784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445</Words>
  <Application>Microsoft Office PowerPoint</Application>
  <PresentationFormat>Skærmshow (4:3)</PresentationFormat>
  <Paragraphs>213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Kontortema</vt:lpstr>
      <vt:lpstr>  </vt:lpstr>
      <vt:lpstr>Program</vt:lpstr>
      <vt:lpstr>Agenda for generalforsamlingen</vt:lpstr>
      <vt:lpstr>Pkt. 1 - Valg af dirigent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Specifikation</vt:lpstr>
      <vt:lpstr>Dias nummer 17</vt:lpstr>
      <vt:lpstr>Dias nummer 18</vt:lpstr>
      <vt:lpstr>Dias nummer 19</vt:lpstr>
      <vt:lpstr>Dias nummer 20</vt:lpstr>
      <vt:lpstr>Pkt. 4 - Forslag til kontingent 2022</vt:lpstr>
      <vt:lpstr>Pkt. 5 - Indkomne forslag </vt:lpstr>
      <vt:lpstr>Pkt. 6 - Valg af bestyrelsesmedlemmer og suppleanter</vt:lpstr>
      <vt:lpstr>Pkt. 7 – valg af revisor</vt:lpstr>
      <vt:lpstr>Pkt. 8 - Eventuelt</vt:lpstr>
      <vt:lpstr>Dias nummer 26</vt:lpstr>
    </vt:vector>
  </TitlesOfParts>
  <Company>TimePartner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sav</dc:creator>
  <cp:lastModifiedBy>mod</cp:lastModifiedBy>
  <cp:revision>305</cp:revision>
  <cp:lastPrinted>2021-05-31T07:40:34Z</cp:lastPrinted>
  <dcterms:created xsi:type="dcterms:W3CDTF">2014-05-22T07:39:37Z</dcterms:created>
  <dcterms:modified xsi:type="dcterms:W3CDTF">2021-06-05T14:28:05Z</dcterms:modified>
</cp:coreProperties>
</file>